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73" r:id="rId3"/>
    <p:sldId id="274" r:id="rId4"/>
    <p:sldId id="275" r:id="rId5"/>
    <p:sldId id="276" r:id="rId6"/>
    <p:sldId id="286" r:id="rId7"/>
    <p:sldId id="260" r:id="rId8"/>
    <p:sldId id="277" r:id="rId9"/>
    <p:sldId id="278" r:id="rId10"/>
    <p:sldId id="287" r:id="rId11"/>
    <p:sldId id="284" r:id="rId12"/>
    <p:sldId id="279" r:id="rId13"/>
    <p:sldId id="280" r:id="rId14"/>
    <p:sldId id="281" r:id="rId15"/>
    <p:sldId id="282" r:id="rId16"/>
    <p:sldId id="266" r:id="rId17"/>
    <p:sldId id="283" r:id="rId18"/>
    <p:sldId id="28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5"/>
    <a:srgbClr val="00D400"/>
    <a:srgbClr val="AD00FF"/>
    <a:srgbClr val="8D00D3"/>
    <a:srgbClr val="BFCFEF"/>
    <a:srgbClr val="CEDFFF"/>
    <a:srgbClr val="C8FAFF"/>
    <a:srgbClr val="15458F"/>
    <a:srgbClr val="B1E9FF"/>
    <a:srgbClr val="91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snapToObjects="1">
      <p:cViewPr varScale="1">
        <p:scale>
          <a:sx n="99" d="100"/>
          <a:sy n="99" d="100"/>
        </p:scale>
        <p:origin x="19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EE733E-1540-B847-A3CA-789AC66AC412}" type="datetime1">
              <a:rPr lang="en-US" smtClean="0"/>
              <a:t>11/4/22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Unidad 2 - Pronominal &amp; Reflexive Verbs + Pensar</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CD3E3B-2DD2-994C-A838-68A87F9F42D9}" type="slidenum">
              <a:rPr lang="en-US" smtClean="0"/>
              <a:t>‹#›</a:t>
            </a:fld>
            <a:endParaRPr lang="en-US"/>
          </a:p>
        </p:txBody>
      </p:sp>
    </p:spTree>
    <p:extLst>
      <p:ext uri="{BB962C8B-B14F-4D97-AF65-F5344CB8AC3E}">
        <p14:creationId xmlns:p14="http://schemas.microsoft.com/office/powerpoint/2010/main" val="7087984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7DF6D-8A6F-164C-842A-EAE3FD85F0BA}" type="datetime1">
              <a:rPr lang="en-US" smtClean="0"/>
              <a:t>11/4/22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Unidad 2 - Pronominal &amp; Reflexive Verbs + Pensar</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D92192-E712-BB4E-BAA1-73E86B0E0139}" type="slidenum">
              <a:rPr lang="en-US" smtClean="0"/>
              <a:t>‹#›</a:t>
            </a:fld>
            <a:endParaRPr lang="en-US"/>
          </a:p>
        </p:txBody>
      </p:sp>
    </p:spTree>
    <p:extLst>
      <p:ext uri="{BB962C8B-B14F-4D97-AF65-F5344CB8AC3E}">
        <p14:creationId xmlns:p14="http://schemas.microsoft.com/office/powerpoint/2010/main" val="2325998963"/>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D92192-E712-BB4E-BAA1-73E86B0E0139}" type="slidenum">
              <a:rPr lang="en-US" smtClean="0"/>
              <a:t>1</a:t>
            </a:fld>
            <a:endParaRPr lang="en-US"/>
          </a:p>
        </p:txBody>
      </p:sp>
      <p:sp>
        <p:nvSpPr>
          <p:cNvPr id="5" name="Footer Placeholder 4"/>
          <p:cNvSpPr>
            <a:spLocks noGrp="1"/>
          </p:cNvSpPr>
          <p:nvPr>
            <p:ph type="ftr" sz="quarter" idx="11"/>
          </p:nvPr>
        </p:nvSpPr>
        <p:spPr/>
        <p:txBody>
          <a:bodyPr/>
          <a:lstStyle/>
          <a:p>
            <a:r>
              <a:rPr lang="en-US"/>
              <a:t>Unidad 2 - Pronominal &amp; Reflexive Verbs + Pensar</a:t>
            </a:r>
          </a:p>
        </p:txBody>
      </p:sp>
    </p:spTree>
    <p:extLst>
      <p:ext uri="{BB962C8B-B14F-4D97-AF65-F5344CB8AC3E}">
        <p14:creationId xmlns:p14="http://schemas.microsoft.com/office/powerpoint/2010/main" val="194367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9F7B55B-A8A5-FE43-9C81-3477D7DAC3A2}" type="slidenum">
              <a:rPr lang="en-US" sz="1200"/>
              <a:pPr/>
              <a:t>4</a:t>
            </a:fld>
            <a:endParaRPr lang="en-US" sz="1200"/>
          </a:p>
        </p:txBody>
      </p:sp>
      <p:sp>
        <p:nvSpPr>
          <p:cNvPr id="21506" name="Rectangle 1026"/>
          <p:cNvSpPr>
            <a:spLocks noGrp="1" noRot="1" noChangeAspect="1" noChangeArrowheads="1" noTextEdit="1"/>
          </p:cNvSpPr>
          <p:nvPr>
            <p:ph type="sldImg"/>
          </p:nvPr>
        </p:nvSpPr>
        <p:spPr>
          <a:ln/>
        </p:spPr>
      </p:sp>
      <p:sp>
        <p:nvSpPr>
          <p:cNvPr id="21507"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
        <p:nvSpPr>
          <p:cNvPr id="21508"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Unidad 2 - Pronominal &amp; Reflexive Verbs + Pensar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E4BFAB8-73AB-ED41-97F3-705E2A3E453B}" type="slidenum">
              <a:rPr lang="en-US" sz="1200"/>
              <a:pPr/>
              <a:t>5</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
        <p:nvSpPr>
          <p:cNvPr id="23556"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Unidad 2 - Pronominal &amp; Reflexive Verbs + Pensar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Unidad 2 - Pronominal &amp; Reflexive Verbs + Pensar</a:t>
            </a:r>
          </a:p>
        </p:txBody>
      </p:sp>
      <p:sp>
        <p:nvSpPr>
          <p:cNvPr id="5" name="Slide Number Placeholder 4"/>
          <p:cNvSpPr>
            <a:spLocks noGrp="1"/>
          </p:cNvSpPr>
          <p:nvPr>
            <p:ph type="sldNum" sz="quarter" idx="11"/>
          </p:nvPr>
        </p:nvSpPr>
        <p:spPr/>
        <p:txBody>
          <a:bodyPr/>
          <a:lstStyle/>
          <a:p>
            <a:fld id="{FED92192-E712-BB4E-BAA1-73E86B0E0139}" type="slidenum">
              <a:rPr lang="en-US" smtClean="0"/>
              <a:t>17</a:t>
            </a:fld>
            <a:endParaRPr lang="en-US"/>
          </a:p>
        </p:txBody>
      </p:sp>
    </p:spTree>
    <p:extLst>
      <p:ext uri="{BB962C8B-B14F-4D97-AF65-F5344CB8AC3E}">
        <p14:creationId xmlns:p14="http://schemas.microsoft.com/office/powerpoint/2010/main" val="1514659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F1CBCD-68FD-9646-88CC-163F2C393CE3}" type="datetime1">
              <a:rPr lang="en-US" smtClean="0"/>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36384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27DB58-85E9-7C47-A1A6-C31682048827}" type="datetime1">
              <a:rPr lang="en-US" smtClean="0"/>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276017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DD0CC9-A861-AF41-A9AE-29103727B9B2}" type="datetime1">
              <a:rPr lang="en-US" smtClean="0"/>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341687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17110A-E72F-5245-9CC0-1C3D69355803}" type="datetime1">
              <a:rPr lang="en-US" smtClean="0"/>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52388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EC7CB-20A6-C841-B57B-505520129B39}" type="datetime1">
              <a:rPr lang="en-US" smtClean="0"/>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94695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140DCE-8AF9-F742-B7D4-8C737DF59086}" type="datetime1">
              <a:rPr lang="en-US" smtClean="0"/>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11566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C2694A-ED88-D640-B720-CD4BA841D936}" type="datetime1">
              <a:rPr lang="en-US" smtClean="0"/>
              <a:t>11/4/22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23351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4A333-4604-EB4A-BEF3-63860AD67B85}" type="datetime1">
              <a:rPr lang="en-US" smtClean="0"/>
              <a:t>11/4/22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5488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50B32-40D3-5843-92AE-7775B4C9877A}" type="datetime1">
              <a:rPr lang="en-US" smtClean="0"/>
              <a:t>11/4/22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359922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07C443-0639-BE46-B37B-D0CBB40412C7}" type="datetime1">
              <a:rPr lang="en-US" smtClean="0"/>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9832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DCC4E9-2787-2A48-818C-9F5B7A791B1B}" type="datetime1">
              <a:rPr lang="en-US" smtClean="0"/>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8F76-7F79-4F4A-BEE6-114F5AA8B30E}" type="slidenum">
              <a:rPr lang="en-US" smtClean="0"/>
              <a:t>‹#›</a:t>
            </a:fld>
            <a:endParaRPr lang="en-US"/>
          </a:p>
        </p:txBody>
      </p:sp>
    </p:spTree>
    <p:extLst>
      <p:ext uri="{BB962C8B-B14F-4D97-AF65-F5344CB8AC3E}">
        <p14:creationId xmlns:p14="http://schemas.microsoft.com/office/powerpoint/2010/main" val="19667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1E9FF"/>
            </a:gs>
            <a:gs pos="48000">
              <a:srgbClr val="376CB8"/>
            </a:gs>
            <a:gs pos="100000">
              <a:srgbClr val="0E2547"/>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F6C70-D98D-024E-B8CD-EB0EBDF2A005}" type="datetime1">
              <a:rPr lang="en-US" smtClean="0"/>
              <a:t>11/4/22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B8F76-7F79-4F4A-BEE6-114F5AA8B30E}" type="slidenum">
              <a:rPr lang="en-US" smtClean="0"/>
              <a:t>‹#›</a:t>
            </a:fld>
            <a:endParaRPr lang="en-US"/>
          </a:p>
        </p:txBody>
      </p:sp>
    </p:spTree>
    <p:extLst>
      <p:ext uri="{BB962C8B-B14F-4D97-AF65-F5344CB8AC3E}">
        <p14:creationId xmlns:p14="http://schemas.microsoft.com/office/powerpoint/2010/main" val="39260871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69322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2337380"/>
            <a:ext cx="9143999" cy="3559084"/>
          </a:xfrm>
        </p:spPr>
        <p:txBody>
          <a:bodyPr/>
          <a:lstStyle/>
          <a:p>
            <a:r>
              <a:rPr lang="en-US" sz="5000" dirty="0" err="1">
                <a:solidFill>
                  <a:schemeClr val="tx1"/>
                </a:solidFill>
                <a:effectLst>
                  <a:outerShdw blurRad="50800" dist="38100" dir="2700000" algn="tl" rotWithShape="0">
                    <a:prstClr val="black">
                      <a:alpha val="40000"/>
                    </a:prstClr>
                  </a:outerShdw>
                </a:effectLst>
              </a:rPr>
              <a:t>Verbos</a:t>
            </a:r>
            <a:r>
              <a:rPr lang="en-US" sz="5000" dirty="0">
                <a:solidFill>
                  <a:schemeClr val="tx1"/>
                </a:solidFill>
                <a:effectLst>
                  <a:outerShdw blurRad="50800" dist="38100" dir="2700000" algn="tl" rotWithShape="0">
                    <a:prstClr val="black">
                      <a:alpha val="40000"/>
                    </a:prstClr>
                  </a:outerShdw>
                </a:effectLst>
              </a:rPr>
              <a:t> </a:t>
            </a:r>
            <a:r>
              <a:rPr lang="en-US" sz="5000" dirty="0" err="1">
                <a:solidFill>
                  <a:schemeClr val="tx1"/>
                </a:solidFill>
                <a:effectLst>
                  <a:outerShdw blurRad="50800" dist="38100" dir="2700000" algn="tl" rotWithShape="0">
                    <a:prstClr val="black">
                      <a:alpha val="40000"/>
                    </a:prstClr>
                  </a:outerShdw>
                </a:effectLst>
              </a:rPr>
              <a:t>pronominales</a:t>
            </a:r>
            <a:r>
              <a:rPr lang="en-US" sz="5000" dirty="0">
                <a:solidFill>
                  <a:schemeClr val="tx1"/>
                </a:solidFill>
                <a:effectLst>
                  <a:outerShdw blurRad="50800" dist="38100" dir="2700000" algn="tl" rotWithShape="0">
                    <a:prstClr val="black">
                      <a:alpha val="40000"/>
                    </a:prstClr>
                  </a:outerShdw>
                </a:effectLst>
              </a:rPr>
              <a:t> y </a:t>
            </a:r>
            <a:r>
              <a:rPr lang="en-US" sz="5000" dirty="0" err="1">
                <a:solidFill>
                  <a:schemeClr val="tx1"/>
                </a:solidFill>
                <a:effectLst>
                  <a:outerShdw blurRad="50800" dist="38100" dir="2700000" algn="tl" rotWithShape="0">
                    <a:prstClr val="black">
                      <a:alpha val="40000"/>
                    </a:prstClr>
                  </a:outerShdw>
                </a:effectLst>
              </a:rPr>
              <a:t>reflexivos</a:t>
            </a:r>
            <a:endParaRPr lang="en-US" sz="5000" dirty="0">
              <a:solidFill>
                <a:schemeClr val="tx1"/>
              </a:solidFill>
              <a:effectLst>
                <a:outerShdw blurRad="50800" dist="38100" dir="2700000" algn="tl" rotWithShape="0">
                  <a:prstClr val="black">
                    <a:alpha val="40000"/>
                  </a:prstClr>
                </a:outerShdw>
              </a:effectLst>
            </a:endParaRPr>
          </a:p>
          <a:p>
            <a:r>
              <a:rPr lang="en-US" sz="4000" i="1" dirty="0">
                <a:solidFill>
                  <a:schemeClr val="tx1"/>
                </a:solidFill>
                <a:effectLst>
                  <a:outerShdw blurRad="50800" dist="38100" dir="2700000" algn="tl" rotWithShape="0">
                    <a:prstClr val="black">
                      <a:alpha val="40000"/>
                    </a:prstClr>
                  </a:outerShdw>
                </a:effectLst>
              </a:rPr>
              <a:t>Pronominal and Reflexive Verbs</a:t>
            </a:r>
          </a:p>
          <a:p>
            <a:r>
              <a:rPr lang="en-US" sz="3500" i="1" dirty="0">
                <a:solidFill>
                  <a:schemeClr val="tx1"/>
                </a:solidFill>
                <a:effectLst>
                  <a:outerShdw blurRad="50800" dist="38100" dir="2700000" algn="tl" rotWithShape="0">
                    <a:prstClr val="black">
                      <a:alpha val="40000"/>
                    </a:prstClr>
                  </a:outerShdw>
                </a:effectLst>
              </a:rPr>
              <a:t>Telling what people do for themselves.</a:t>
            </a:r>
            <a:endParaRPr lang="es-ES_tradnl" sz="3500" i="1" dirty="0">
              <a:solidFill>
                <a:schemeClr val="tx1"/>
              </a:solidFill>
              <a:effectLst>
                <a:outerShdw blurRad="50800" dist="38100" dir="2700000" algn="tl" rotWithShape="0">
                  <a:prstClr val="black">
                    <a:alpha val="40000"/>
                  </a:prstClr>
                </a:outerShdw>
              </a:effectLst>
            </a:endParaRPr>
          </a:p>
        </p:txBody>
      </p:sp>
      <p:cxnSp>
        <p:nvCxnSpPr>
          <p:cNvPr id="9" name="Straight Connector 8"/>
          <p:cNvCxnSpPr/>
          <p:nvPr/>
        </p:nvCxnSpPr>
        <p:spPr>
          <a:xfrm>
            <a:off x="0" y="169322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152400"/>
            <a:ext cx="9144000" cy="1470025"/>
          </a:xfrm>
        </p:spPr>
        <p:txBody>
          <a:bodyPr>
            <a:normAutofit/>
          </a:bodyPr>
          <a:lstStyle/>
          <a:p>
            <a:r>
              <a:rPr lang="es-ES_tradnl" sz="7000" dirty="0">
                <a:effectLst>
                  <a:outerShdw blurRad="50800" dist="38100" dir="2700000" algn="tl" rotWithShape="0">
                    <a:prstClr val="black">
                      <a:alpha val="40000"/>
                    </a:prstClr>
                  </a:outerShdw>
                </a:effectLst>
              </a:rPr>
              <a:t>Unidad 2</a:t>
            </a:r>
          </a:p>
        </p:txBody>
      </p:sp>
    </p:spTree>
    <p:extLst>
      <p:ext uri="{BB962C8B-B14F-4D97-AF65-F5344CB8AC3E}">
        <p14:creationId xmlns:p14="http://schemas.microsoft.com/office/powerpoint/2010/main" val="2938669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715001"/>
          </a:xfrm>
        </p:spPr>
        <p:txBody>
          <a:bodyPr>
            <a:normAutofit/>
          </a:bodyPr>
          <a:lstStyle/>
          <a:p>
            <a:pPr marL="457200" indent="-457200" algn="l">
              <a:buFont typeface="Wingdings" charset="2"/>
              <a:buChar char=""/>
            </a:pP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Extra Verb</a:t>
            </a:r>
            <a:endPar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endParaRPr>
          </a:p>
          <a:p>
            <a:pPr marL="457200" indent="-457200" algn="l">
              <a:buFont typeface="Wingdings" charset="2"/>
              <a:buChar char=""/>
            </a:pPr>
            <a:r>
              <a:rPr lang="en-US" sz="3500" b="1" u="sng" dirty="0" err="1">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Ponerse</a:t>
            </a:r>
            <a:r>
              <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 - PRETERITE:</a:t>
            </a:r>
          </a:p>
          <a:p>
            <a:pPr algn="l"/>
            <a:endPar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graphicFrame>
        <p:nvGraphicFramePr>
          <p:cNvPr id="6" name="Table 5">
            <a:extLst>
              <a:ext uri="{FF2B5EF4-FFF2-40B4-BE49-F238E27FC236}">
                <a16:creationId xmlns:a16="http://schemas.microsoft.com/office/drawing/2014/main" id="{92B891C0-6F8F-2947-B158-133362B9C7F8}"/>
              </a:ext>
            </a:extLst>
          </p:cNvPr>
          <p:cNvGraphicFramePr>
            <a:graphicFrameLocks noGrp="1"/>
          </p:cNvGraphicFramePr>
          <p:nvPr>
            <p:extLst>
              <p:ext uri="{D42A27DB-BD31-4B8C-83A1-F6EECF244321}">
                <p14:modId xmlns:p14="http://schemas.microsoft.com/office/powerpoint/2010/main" val="2424037215"/>
              </p:ext>
            </p:extLst>
          </p:nvPr>
        </p:nvGraphicFramePr>
        <p:xfrm>
          <a:off x="1" y="2568406"/>
          <a:ext cx="9143998" cy="3901440"/>
        </p:xfrm>
        <a:graphic>
          <a:graphicData uri="http://schemas.openxmlformats.org/drawingml/2006/table">
            <a:tbl>
              <a:tblPr firstRow="1" bandRow="1">
                <a:tableStyleId>{5C22544A-7EE6-4342-B048-85BDC9FD1C3A}</a:tableStyleId>
              </a:tblPr>
              <a:tblGrid>
                <a:gridCol w="1454203">
                  <a:extLst>
                    <a:ext uri="{9D8B030D-6E8A-4147-A177-3AD203B41FA5}">
                      <a16:colId xmlns:a16="http://schemas.microsoft.com/office/drawing/2014/main" val="20000"/>
                    </a:ext>
                  </a:extLst>
                </a:gridCol>
                <a:gridCol w="2650702">
                  <a:extLst>
                    <a:ext uri="{9D8B030D-6E8A-4147-A177-3AD203B41FA5}">
                      <a16:colId xmlns:a16="http://schemas.microsoft.com/office/drawing/2014/main" val="20001"/>
                    </a:ext>
                  </a:extLst>
                </a:gridCol>
                <a:gridCol w="2153695">
                  <a:extLst>
                    <a:ext uri="{9D8B030D-6E8A-4147-A177-3AD203B41FA5}">
                      <a16:colId xmlns:a16="http://schemas.microsoft.com/office/drawing/2014/main" val="20002"/>
                    </a:ext>
                  </a:extLst>
                </a:gridCol>
                <a:gridCol w="2885398">
                  <a:extLst>
                    <a:ext uri="{9D8B030D-6E8A-4147-A177-3AD203B41FA5}">
                      <a16:colId xmlns:a16="http://schemas.microsoft.com/office/drawing/2014/main" val="20003"/>
                    </a:ext>
                  </a:extLst>
                </a:gridCol>
              </a:tblGrid>
              <a:tr h="370840">
                <a:tc gridSpan="2">
                  <a:txBody>
                    <a:bodyPr/>
                    <a:lstStyle/>
                    <a:p>
                      <a:pPr algn="ctr"/>
                      <a:r>
                        <a:rPr lang="en-US" sz="2800" dirty="0">
                          <a:effectLst>
                            <a:outerShdw blurRad="50800" dist="38100" dir="2700000" algn="tl" rotWithShape="0">
                              <a:srgbClr val="000000">
                                <a:alpha val="43000"/>
                              </a:srgbClr>
                            </a:outerShdw>
                          </a:effectLst>
                        </a:rPr>
                        <a:t>Singular</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a:effectLst>
                            <a:outerShdw blurRad="50800" dist="38100" dir="2700000" algn="tl" rotWithShape="0">
                              <a:srgbClr val="000000">
                                <a:alpha val="43000"/>
                              </a:srgbClr>
                            </a:outerShdw>
                          </a:effectLst>
                        </a:rPr>
                        <a:t>Plural</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extLst>
                  <a:ext uri="{0D108BD9-81ED-4DB2-BD59-A6C34878D82A}">
                    <a16:rowId xmlns:a16="http://schemas.microsoft.com/office/drawing/2014/main" val="10000"/>
                  </a:ext>
                </a:extLst>
              </a:tr>
              <a:tr h="370840">
                <a:tc>
                  <a:txBody>
                    <a:bodyPr/>
                    <a:lstStyle/>
                    <a:p>
                      <a:r>
                        <a:rPr lang="es-ES_tradnl" sz="3200" noProof="0" dirty="0">
                          <a:solidFill>
                            <a:schemeClr val="tx1"/>
                          </a:solidFill>
                          <a:effectLst>
                            <a:outerShdw blurRad="50800" dist="38100" dir="2700000" algn="tl" rotWithShape="0">
                              <a:srgbClr val="000000">
                                <a:alpha val="43000"/>
                              </a:srgbClr>
                            </a:outerShdw>
                          </a:effectLst>
                        </a:rPr>
                        <a:t>Yo</a:t>
                      </a:r>
                    </a:p>
                  </a:txBody>
                  <a:tcPr>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rgbClr val="BFCFE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Nosotros</a:t>
                      </a:r>
                    </a:p>
                    <a:p>
                      <a:r>
                        <a:rPr lang="es-ES_tradnl" sz="3200" i="0" noProof="0" dirty="0">
                          <a:solidFill>
                            <a:schemeClr val="tx1"/>
                          </a:solidFill>
                          <a:effectLst>
                            <a:outerShdw blurRad="50800" dist="38100" dir="2700000" algn="tl" rotWithShape="0">
                              <a:srgbClr val="000000">
                                <a:alpha val="43000"/>
                              </a:srgbClr>
                            </a:outerShdw>
                          </a:effectLst>
                        </a:rPr>
                        <a:t>Nosotras</a:t>
                      </a:r>
                    </a:p>
                  </a:txBody>
                  <a:tcPr>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B w="38100" cap="flat" cmpd="sng" algn="ctr">
                      <a:solidFill>
                        <a:scrgbClr r="0" g="0" b="0"/>
                      </a:solidFill>
                      <a:prstDash val="solid"/>
                      <a:round/>
                      <a:headEnd type="none" w="med" len="med"/>
                      <a:tailEnd type="none" w="med" len="med"/>
                    </a:lnB>
                    <a:solidFill>
                      <a:srgbClr val="BFCFEF"/>
                    </a:solidFill>
                  </a:tcPr>
                </a:tc>
                <a:extLst>
                  <a:ext uri="{0D108BD9-81ED-4DB2-BD59-A6C34878D82A}">
                    <a16:rowId xmlns:a16="http://schemas.microsoft.com/office/drawing/2014/main" val="10001"/>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Tú</a:t>
                      </a: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Vosotros</a:t>
                      </a:r>
                    </a:p>
                    <a:p>
                      <a:r>
                        <a:rPr lang="es-ES_tradnl" sz="3200" i="0" noProof="0" dirty="0">
                          <a:solidFill>
                            <a:schemeClr val="tx1"/>
                          </a:solidFill>
                          <a:effectLst>
                            <a:outerShdw blurRad="50800" dist="38100" dir="2700000" algn="tl" rotWithShape="0">
                              <a:srgbClr val="000000">
                                <a:alpha val="43000"/>
                              </a:srgbClr>
                            </a:outerShdw>
                          </a:effectLst>
                        </a:rPr>
                        <a:t>Vosotras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extLst>
                  <a:ext uri="{0D108BD9-81ED-4DB2-BD59-A6C34878D82A}">
                    <a16:rowId xmlns:a16="http://schemas.microsoft.com/office/drawing/2014/main" val="10002"/>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Ud./Él/Ella</a:t>
                      </a:r>
                    </a:p>
                  </a:txBody>
                  <a:tcPr>
                    <a:lnT w="38100" cap="flat" cmpd="sng" algn="ctr">
                      <a:solidFill>
                        <a:scrgbClr r="0" g="0" b="0"/>
                      </a:solidFill>
                      <a:prstDash val="solid"/>
                      <a:round/>
                      <a:headEnd type="none" w="med" len="med"/>
                      <a:tailEnd type="none" w="med" len="med"/>
                    </a:lnT>
                    <a:solidFill>
                      <a:srgbClr val="15458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rgbClr val="BFCFE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3200" i="0" kern="1200" noProof="0" dirty="0">
                          <a:solidFill>
                            <a:schemeClr val="tx1"/>
                          </a:solidFill>
                          <a:effectLst>
                            <a:outerShdw blurRad="50800" dist="38100" dir="2700000" algn="tl" rotWithShape="0">
                              <a:srgbClr val="000000">
                                <a:alpha val="43000"/>
                              </a:srgbClr>
                            </a:outerShdw>
                          </a:effectLst>
                          <a:latin typeface="+mn-lt"/>
                          <a:ea typeface="+mn-ea"/>
                          <a:cs typeface="+mn-cs"/>
                        </a:rPr>
                        <a:t>Uds./Ellos/Ellas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rgbClr val="15458F"/>
                    </a:solidFill>
                  </a:tcPr>
                </a:tc>
                <a:tc>
                  <a:txBody>
                    <a:bodyPr/>
                    <a:lstStyle/>
                    <a:p>
                      <a:pPr marL="349250" marR="0" indent="0" algn="l" defTabSz="457200" rtl="0" eaLnBrk="1" fontAlgn="auto" latinLnBrk="0" hangingPunct="1">
                        <a:lnSpc>
                          <a:spcPct val="100000"/>
                        </a:lnSpc>
                        <a:spcBef>
                          <a:spcPts val="0"/>
                        </a:spcBef>
                        <a:spcAft>
                          <a:spcPts val="0"/>
                        </a:spcAft>
                        <a:buClrTx/>
                        <a:buSzTx/>
                        <a:buFontTx/>
                        <a:buNone/>
                        <a:tabLst/>
                        <a:defRPr/>
                      </a:pPr>
                      <a:endParaRPr lang="es-ES_tradnl" sz="2400" i="1"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T w="38100" cap="flat" cmpd="sng" algn="ctr">
                      <a:solidFill>
                        <a:scrgbClr r="0" g="0" b="0"/>
                      </a:solidFill>
                      <a:prstDash val="solid"/>
                      <a:round/>
                      <a:headEnd type="none" w="med" len="med"/>
                      <a:tailEnd type="none" w="med" len="med"/>
                    </a:lnT>
                    <a:solidFill>
                      <a:srgbClr val="BFCFEF"/>
                    </a:solidFill>
                  </a:tcPr>
                </a:tc>
                <a:extLst>
                  <a:ext uri="{0D108BD9-81ED-4DB2-BD59-A6C34878D82A}">
                    <a16:rowId xmlns:a16="http://schemas.microsoft.com/office/drawing/2014/main" val="10003"/>
                  </a:ext>
                </a:extLst>
              </a:tr>
            </a:tbl>
          </a:graphicData>
        </a:graphic>
      </p:graphicFrame>
      <p:graphicFrame>
        <p:nvGraphicFramePr>
          <p:cNvPr id="8" name="Table 7">
            <a:extLst>
              <a:ext uri="{FF2B5EF4-FFF2-40B4-BE49-F238E27FC236}">
                <a16:creationId xmlns:a16="http://schemas.microsoft.com/office/drawing/2014/main" id="{86EECD10-6C89-CA4B-95D9-476AFF22688C}"/>
              </a:ext>
            </a:extLst>
          </p:cNvPr>
          <p:cNvGraphicFramePr>
            <a:graphicFrameLocks noGrp="1"/>
          </p:cNvGraphicFramePr>
          <p:nvPr>
            <p:extLst>
              <p:ext uri="{D42A27DB-BD31-4B8C-83A1-F6EECF244321}">
                <p14:modId xmlns:p14="http://schemas.microsoft.com/office/powerpoint/2010/main" val="1060443056"/>
              </p:ext>
            </p:extLst>
          </p:nvPr>
        </p:nvGraphicFramePr>
        <p:xfrm>
          <a:off x="1524000" y="3328332"/>
          <a:ext cx="2247421" cy="57912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370840">
                <a:tc>
                  <a:txBody>
                    <a:bodyPr/>
                    <a:lstStyle/>
                    <a:p>
                      <a:r>
                        <a:rPr lang="en-US" sz="3200" i="0" noProof="0" dirty="0">
                          <a:solidFill>
                            <a:srgbClr val="800000"/>
                          </a:solidFill>
                          <a:effectLst>
                            <a:outerShdw blurRad="50800" dist="38100" dir="2700000" algn="tl" rotWithShape="0">
                              <a:srgbClr val="000000">
                                <a:alpha val="43000"/>
                              </a:srgbClr>
                            </a:outerShdw>
                          </a:effectLst>
                        </a:rPr>
                        <a:t>me</a:t>
                      </a:r>
                      <a:r>
                        <a:rPr lang="en-US" sz="3200" i="0" noProof="0" dirty="0">
                          <a:solidFill>
                            <a:schemeClr val="bg1"/>
                          </a:solidFill>
                          <a:effectLst>
                            <a:outerShdw blurRad="50800" dist="38100" dir="2700000" algn="tl" rotWithShape="0">
                              <a:srgbClr val="000000">
                                <a:alpha val="43000"/>
                              </a:srgbClr>
                            </a:outerShdw>
                          </a:effectLst>
                        </a:rPr>
                        <a:t> </a:t>
                      </a:r>
                      <a:r>
                        <a:rPr lang="en-US" sz="3200" i="0" noProof="0" dirty="0" err="1">
                          <a:solidFill>
                            <a:schemeClr val="bg1"/>
                          </a:solidFill>
                          <a:effectLst>
                            <a:outerShdw blurRad="50800" dist="38100" dir="2700000" algn="tl" rotWithShape="0">
                              <a:srgbClr val="000000">
                                <a:alpha val="43000"/>
                              </a:srgbClr>
                            </a:outerShdw>
                          </a:effectLst>
                        </a:rPr>
                        <a:t>puse</a:t>
                      </a:r>
                      <a:endParaRPr lang="es-ES_tradnl" sz="2200" i="0"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68728306-4515-7546-9F45-2A6680F33470}"/>
              </a:ext>
            </a:extLst>
          </p:cNvPr>
          <p:cNvGraphicFramePr>
            <a:graphicFrameLocks noGrp="1"/>
          </p:cNvGraphicFramePr>
          <p:nvPr>
            <p:extLst>
              <p:ext uri="{D42A27DB-BD31-4B8C-83A1-F6EECF244321}">
                <p14:modId xmlns:p14="http://schemas.microsoft.com/office/powerpoint/2010/main" val="2497085584"/>
              </p:ext>
            </p:extLst>
          </p:nvPr>
        </p:nvGraphicFramePr>
        <p:xfrm>
          <a:off x="1524000" y="4395132"/>
          <a:ext cx="2136092" cy="579120"/>
        </p:xfrm>
        <a:graphic>
          <a:graphicData uri="http://schemas.openxmlformats.org/drawingml/2006/table">
            <a:tbl>
              <a:tblPr firstRow="1" bandRow="1">
                <a:tableStyleId>{5C22544A-7EE6-4342-B048-85BDC9FD1C3A}</a:tableStyleId>
              </a:tblPr>
              <a:tblGrid>
                <a:gridCol w="2136092">
                  <a:extLst>
                    <a:ext uri="{9D8B030D-6E8A-4147-A177-3AD203B41FA5}">
                      <a16:colId xmlns:a16="http://schemas.microsoft.com/office/drawing/2014/main" val="20000"/>
                    </a:ext>
                  </a:extLst>
                </a:gridCol>
              </a:tblGrid>
              <a:tr h="370840">
                <a:tc>
                  <a:txBody>
                    <a:bodyPr/>
                    <a:lstStyle/>
                    <a:p>
                      <a:r>
                        <a:rPr lang="en-US" sz="3200" i="0" noProof="0" dirty="0" err="1">
                          <a:solidFill>
                            <a:srgbClr val="800000"/>
                          </a:solidFill>
                          <a:effectLst>
                            <a:outerShdw blurRad="50800" dist="38100" dir="2700000" algn="tl" rotWithShape="0">
                              <a:prstClr val="black">
                                <a:alpha val="40000"/>
                              </a:prstClr>
                            </a:outerShdw>
                          </a:effectLst>
                        </a:rPr>
                        <a:t>te</a:t>
                      </a:r>
                      <a:r>
                        <a:rPr lang="en-US" sz="3200" i="0" baseline="0" noProof="0" dirty="0">
                          <a:solidFill>
                            <a:srgbClr val="000000"/>
                          </a:solidFill>
                          <a:effectLst>
                            <a:outerShdw blurRad="50800" dist="38100" dir="2700000" algn="tl" rotWithShape="0">
                              <a:prstClr val="black">
                                <a:alpha val="40000"/>
                              </a:prstClr>
                            </a:outerShdw>
                          </a:effectLst>
                        </a:rPr>
                        <a:t> </a:t>
                      </a:r>
                      <a:r>
                        <a:rPr lang="en-US" sz="3200" i="0" baseline="0" noProof="0" dirty="0" err="1">
                          <a:solidFill>
                            <a:srgbClr val="000000"/>
                          </a:solidFill>
                          <a:effectLst>
                            <a:outerShdw blurRad="50800" dist="38100" dir="2700000" algn="tl" rotWithShape="0">
                              <a:prstClr val="black">
                                <a:alpha val="40000"/>
                              </a:prstClr>
                            </a:outerShdw>
                          </a:effectLst>
                        </a:rPr>
                        <a:t>pusiste</a:t>
                      </a:r>
                      <a:endParaRPr lang="es-ES_tradnl" sz="2200" i="1" noProof="0" dirty="0">
                        <a:solidFill>
                          <a:srgbClr val="595959"/>
                        </a:solidFill>
                        <a:effectLst>
                          <a:outerShdw blurRad="50800" dist="38100" dir="2700000" algn="tl" rotWithShape="0">
                            <a:prstClr val="black">
                              <a:alpha val="40000"/>
                            </a:prst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96925D43-0A2E-4B44-AC32-1970E48981E4}"/>
              </a:ext>
            </a:extLst>
          </p:cNvPr>
          <p:cNvGraphicFramePr>
            <a:graphicFrameLocks noGrp="1"/>
          </p:cNvGraphicFramePr>
          <p:nvPr>
            <p:extLst>
              <p:ext uri="{D42A27DB-BD31-4B8C-83A1-F6EECF244321}">
                <p14:modId xmlns:p14="http://schemas.microsoft.com/office/powerpoint/2010/main" val="2598135959"/>
              </p:ext>
            </p:extLst>
          </p:nvPr>
        </p:nvGraphicFramePr>
        <p:xfrm>
          <a:off x="1524000" y="5507652"/>
          <a:ext cx="2247421" cy="60960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6096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i="0" noProof="0" dirty="0">
                          <a:solidFill>
                            <a:srgbClr val="800000"/>
                          </a:solidFill>
                          <a:effectLst>
                            <a:outerShdw blurRad="50800" dist="38100" dir="2700000" algn="tl" rotWithShape="0">
                              <a:srgbClr val="000000">
                                <a:alpha val="43000"/>
                              </a:srgbClr>
                            </a:outerShdw>
                          </a:effectLst>
                        </a:rPr>
                        <a:t>se</a:t>
                      </a:r>
                      <a:r>
                        <a:rPr lang="en-US" sz="3200" i="0" baseline="0" noProof="0" dirty="0">
                          <a:solidFill>
                            <a:srgbClr val="000000"/>
                          </a:solidFill>
                          <a:effectLst>
                            <a:outerShdw blurRad="50800" dist="38100" dir="2700000" algn="tl" rotWithShape="0">
                              <a:srgbClr val="000000">
                                <a:alpha val="43000"/>
                              </a:srgbClr>
                            </a:outerShdw>
                          </a:effectLst>
                        </a:rPr>
                        <a:t> </a:t>
                      </a:r>
                      <a:r>
                        <a:rPr lang="en-US" sz="3200" i="0" baseline="0" noProof="0" dirty="0" err="1">
                          <a:solidFill>
                            <a:srgbClr val="000000"/>
                          </a:solidFill>
                          <a:effectLst>
                            <a:outerShdw blurRad="50800" dist="38100" dir="2700000" algn="tl" rotWithShape="0">
                              <a:srgbClr val="000000">
                                <a:alpha val="43000"/>
                              </a:srgbClr>
                            </a:outerShdw>
                          </a:effectLst>
                        </a:rPr>
                        <a:t>puso</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2" name="Table 11">
            <a:extLst>
              <a:ext uri="{FF2B5EF4-FFF2-40B4-BE49-F238E27FC236}">
                <a16:creationId xmlns:a16="http://schemas.microsoft.com/office/drawing/2014/main" id="{CB5D787F-8038-3140-862D-5738F9E70877}"/>
              </a:ext>
            </a:extLst>
          </p:cNvPr>
          <p:cNvGraphicFramePr>
            <a:graphicFrameLocks noGrp="1"/>
          </p:cNvGraphicFramePr>
          <p:nvPr>
            <p:extLst>
              <p:ext uri="{D42A27DB-BD31-4B8C-83A1-F6EECF244321}">
                <p14:modId xmlns:p14="http://schemas.microsoft.com/office/powerpoint/2010/main" val="3034529567"/>
              </p:ext>
            </p:extLst>
          </p:nvPr>
        </p:nvGraphicFramePr>
        <p:xfrm>
          <a:off x="6332232" y="3283118"/>
          <a:ext cx="2577070" cy="624334"/>
        </p:xfrm>
        <a:graphic>
          <a:graphicData uri="http://schemas.openxmlformats.org/drawingml/2006/table">
            <a:tbl>
              <a:tblPr firstRow="1" bandRow="1">
                <a:tableStyleId>{5C22544A-7EE6-4342-B048-85BDC9FD1C3A}</a:tableStyleId>
              </a:tblPr>
              <a:tblGrid>
                <a:gridCol w="2577070">
                  <a:extLst>
                    <a:ext uri="{9D8B030D-6E8A-4147-A177-3AD203B41FA5}">
                      <a16:colId xmlns:a16="http://schemas.microsoft.com/office/drawing/2014/main" val="20000"/>
                    </a:ext>
                  </a:extLst>
                </a:gridCol>
              </a:tblGrid>
              <a:tr h="624334">
                <a:tc>
                  <a:txBody>
                    <a:bodyPr/>
                    <a:lstStyle/>
                    <a:p>
                      <a:r>
                        <a:rPr lang="en-US" sz="3200" i="0" noProof="0" dirty="0" err="1">
                          <a:solidFill>
                            <a:srgbClr val="800000"/>
                          </a:solidFill>
                          <a:effectLst>
                            <a:outerShdw blurRad="50800" dist="38100" dir="2700000" algn="tl" rotWithShape="0">
                              <a:srgbClr val="000000">
                                <a:alpha val="43000"/>
                              </a:srgbClr>
                            </a:outerShdw>
                          </a:effectLst>
                        </a:rPr>
                        <a:t>nos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pusimos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a:extLst>
              <a:ext uri="{FF2B5EF4-FFF2-40B4-BE49-F238E27FC236}">
                <a16:creationId xmlns:a16="http://schemas.microsoft.com/office/drawing/2014/main" id="{DFAC0410-3FF7-C247-A82E-6F183AEBEED3}"/>
              </a:ext>
            </a:extLst>
          </p:cNvPr>
          <p:cNvGraphicFramePr>
            <a:graphicFrameLocks noGrp="1"/>
          </p:cNvGraphicFramePr>
          <p:nvPr>
            <p:extLst>
              <p:ext uri="{D42A27DB-BD31-4B8C-83A1-F6EECF244321}">
                <p14:modId xmlns:p14="http://schemas.microsoft.com/office/powerpoint/2010/main" val="2379901459"/>
              </p:ext>
            </p:extLst>
          </p:nvPr>
        </p:nvGraphicFramePr>
        <p:xfrm>
          <a:off x="6332232" y="4395132"/>
          <a:ext cx="2305601" cy="579120"/>
        </p:xfrm>
        <a:graphic>
          <a:graphicData uri="http://schemas.openxmlformats.org/drawingml/2006/table">
            <a:tbl>
              <a:tblPr firstRow="1" bandRow="1">
                <a:tableStyleId>{5C22544A-7EE6-4342-B048-85BDC9FD1C3A}</a:tableStyleId>
              </a:tblPr>
              <a:tblGrid>
                <a:gridCol w="2305601">
                  <a:extLst>
                    <a:ext uri="{9D8B030D-6E8A-4147-A177-3AD203B41FA5}">
                      <a16:colId xmlns:a16="http://schemas.microsoft.com/office/drawing/2014/main" val="20000"/>
                    </a:ext>
                  </a:extLst>
                </a:gridCol>
              </a:tblGrid>
              <a:tr h="507173">
                <a:tc>
                  <a:txBody>
                    <a:bodyPr/>
                    <a:lstStyle/>
                    <a:p>
                      <a:r>
                        <a:rPr lang="en-US" sz="3200" i="0" noProof="0" dirty="0" err="1">
                          <a:solidFill>
                            <a:srgbClr val="800000"/>
                          </a:solidFill>
                          <a:effectLst>
                            <a:outerShdw blurRad="50800" dist="38100" dir="2700000" algn="tl" rotWithShape="0">
                              <a:srgbClr val="000000">
                                <a:alpha val="43000"/>
                              </a:srgbClr>
                            </a:outerShdw>
                          </a:effectLst>
                        </a:rPr>
                        <a:t>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pusisteis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4" name="Table 13">
            <a:extLst>
              <a:ext uri="{FF2B5EF4-FFF2-40B4-BE49-F238E27FC236}">
                <a16:creationId xmlns:a16="http://schemas.microsoft.com/office/drawing/2014/main" id="{33DF3AD2-247C-534D-9CA7-50EAF5F6E249}"/>
              </a:ext>
            </a:extLst>
          </p:cNvPr>
          <p:cNvGraphicFramePr>
            <a:graphicFrameLocks noGrp="1"/>
          </p:cNvGraphicFramePr>
          <p:nvPr>
            <p:extLst>
              <p:ext uri="{D42A27DB-BD31-4B8C-83A1-F6EECF244321}">
                <p14:modId xmlns:p14="http://schemas.microsoft.com/office/powerpoint/2010/main" val="1649455564"/>
              </p:ext>
            </p:extLst>
          </p:nvPr>
        </p:nvGraphicFramePr>
        <p:xfrm>
          <a:off x="6332232" y="5507652"/>
          <a:ext cx="2190510" cy="579120"/>
        </p:xfrm>
        <a:graphic>
          <a:graphicData uri="http://schemas.openxmlformats.org/drawingml/2006/table">
            <a:tbl>
              <a:tblPr firstRow="1" bandRow="1">
                <a:tableStyleId>{5C22544A-7EE6-4342-B048-85BDC9FD1C3A}</a:tableStyleId>
              </a:tblPr>
              <a:tblGrid>
                <a:gridCol w="2190510">
                  <a:extLst>
                    <a:ext uri="{9D8B030D-6E8A-4147-A177-3AD203B41FA5}">
                      <a16:colId xmlns:a16="http://schemas.microsoft.com/office/drawing/2014/main" val="20000"/>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noProof="0" dirty="0">
                          <a:solidFill>
                            <a:srgbClr val="800000"/>
                          </a:solidFill>
                          <a:effectLst>
                            <a:outerShdw blurRad="50800" dist="38100" dir="2700000" algn="tl" rotWithShape="0">
                              <a:srgbClr val="000000">
                                <a:alpha val="43000"/>
                              </a:srgbClr>
                            </a:outerShdw>
                          </a:effectLst>
                        </a:rPr>
                        <a:t>se</a:t>
                      </a:r>
                      <a:r>
                        <a:rPr lang="en-US" sz="3200" noProof="0" dirty="0">
                          <a:solidFill>
                            <a:srgbClr val="000000"/>
                          </a:solidFill>
                          <a:effectLst>
                            <a:outerShdw blurRad="50800" dist="38100" dir="2700000" algn="tl" rotWithShape="0">
                              <a:srgbClr val="000000">
                                <a:alpha val="43000"/>
                              </a:srgbClr>
                            </a:outerShdw>
                          </a:effectLst>
                        </a:rPr>
                        <a:t> </a:t>
                      </a:r>
                      <a:r>
                        <a:rPr lang="en-US" sz="3200" noProof="0" dirty="0" err="1">
                          <a:solidFill>
                            <a:srgbClr val="000000"/>
                          </a:solidFill>
                          <a:effectLst>
                            <a:outerShdw blurRad="50800" dist="38100" dir="2700000" algn="tl" rotWithShape="0">
                              <a:srgbClr val="000000">
                                <a:alpha val="43000"/>
                              </a:srgbClr>
                            </a:outerShdw>
                          </a:effectLst>
                        </a:rPr>
                        <a:t>pusieron</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0382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marL="457200" indent="-457200" algn="l">
              <a:buFont typeface="Wingdings" charset="2"/>
              <a:buChar char=""/>
            </a:pPr>
            <a:r>
              <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Los </a:t>
            </a:r>
            <a:r>
              <a:rPr lang="en-US" sz="3500" b="1" u="sng" dirty="0" err="1">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Negativos</a:t>
            </a:r>
            <a:r>
              <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a:t>
            </a:r>
          </a:p>
          <a:p>
            <a:pPr marL="914400" lvl="1" indent="-457200" algn="l">
              <a:buFont typeface="Wingdings" charset="2"/>
              <a:buChar char=""/>
            </a:pPr>
            <a:r>
              <a:rPr lang="en-US" sz="3100" dirty="0">
                <a:effectLst>
                  <a:outerShdw blurRad="50800" dist="38100" dir="2700000" algn="tl" rotWithShape="0">
                    <a:prstClr val="black">
                      <a:alpha val="40000"/>
                    </a:prstClr>
                  </a:outerShdw>
                </a:effectLst>
                <a:latin typeface="Arial"/>
                <a:ea typeface="ヒラギノ角ゴ Pro W3" charset="0"/>
                <a:cs typeface="Arial"/>
              </a:rPr>
              <a:t>To make a verb with a reflexive pronoun negative, add a </a:t>
            </a:r>
            <a:r>
              <a:rPr lang="ja-JP" altLang="en-US" sz="3100" dirty="0">
                <a:effectLst>
                  <a:outerShdw blurRad="50800" dist="38100" dir="2700000" algn="tl" rotWithShape="0">
                    <a:prstClr val="black">
                      <a:alpha val="40000"/>
                    </a:prstClr>
                  </a:outerShdw>
                </a:effectLst>
                <a:latin typeface="Arial"/>
                <a:ea typeface="ヒラギノ角ゴ Pro W3" charset="0"/>
                <a:cs typeface="Arial"/>
              </a:rPr>
              <a:t>“</a:t>
            </a:r>
            <a:r>
              <a:rPr lang="en-US" altLang="ja-JP" sz="3100" dirty="0">
                <a:effectLst>
                  <a:outerShdw blurRad="50800" dist="38100" dir="2700000" algn="tl" rotWithShape="0">
                    <a:prstClr val="black">
                      <a:alpha val="40000"/>
                    </a:prstClr>
                  </a:outerShdw>
                </a:effectLst>
                <a:latin typeface="Arial"/>
                <a:ea typeface="ヒラギノ角ゴ Pro W3" charset="0"/>
                <a:cs typeface="Arial"/>
              </a:rPr>
              <a:t>no</a:t>
            </a:r>
            <a:r>
              <a:rPr lang="ja-JP" altLang="en-US" sz="3100" dirty="0">
                <a:effectLst>
                  <a:outerShdw blurRad="50800" dist="38100" dir="2700000" algn="tl" rotWithShape="0">
                    <a:prstClr val="black">
                      <a:alpha val="40000"/>
                    </a:prstClr>
                  </a:outerShdw>
                </a:effectLst>
                <a:latin typeface="Arial"/>
                <a:ea typeface="ヒラギノ角ゴ Pro W3" charset="0"/>
                <a:cs typeface="Arial"/>
              </a:rPr>
              <a:t>”</a:t>
            </a:r>
            <a:r>
              <a:rPr lang="en-US" altLang="ja-JP" sz="3100" dirty="0">
                <a:effectLst>
                  <a:outerShdw blurRad="50800" dist="38100" dir="2700000" algn="tl" rotWithShape="0">
                    <a:prstClr val="black">
                      <a:alpha val="40000"/>
                    </a:prstClr>
                  </a:outerShdw>
                </a:effectLst>
                <a:latin typeface="Arial"/>
                <a:ea typeface="ヒラギノ角ゴ Pro W3" charset="0"/>
                <a:cs typeface="Arial"/>
              </a:rPr>
              <a:t> </a:t>
            </a:r>
            <a:r>
              <a:rPr lang="en-US" altLang="ja-JP" sz="3100" u="sng" dirty="0">
                <a:effectLst>
                  <a:outerShdw blurRad="50800" dist="38100" dir="2700000" algn="tl" rotWithShape="0">
                    <a:prstClr val="black">
                      <a:alpha val="40000"/>
                    </a:prstClr>
                  </a:outerShdw>
                </a:effectLst>
                <a:latin typeface="Arial"/>
                <a:ea typeface="ヒラギノ角ゴ Pro W3" charset="0"/>
                <a:cs typeface="Arial"/>
              </a:rPr>
              <a:t>before</a:t>
            </a:r>
            <a:r>
              <a:rPr lang="en-US" altLang="ja-JP" sz="3100" dirty="0">
                <a:effectLst>
                  <a:outerShdw blurRad="50800" dist="38100" dir="2700000" algn="tl" rotWithShape="0">
                    <a:prstClr val="black">
                      <a:alpha val="40000"/>
                    </a:prstClr>
                  </a:outerShdw>
                </a:effectLst>
                <a:latin typeface="Arial"/>
                <a:ea typeface="ヒラギノ角ゴ Pro W3" charset="0"/>
                <a:cs typeface="Arial"/>
              </a:rPr>
              <a:t> the pronoun.</a:t>
            </a:r>
            <a:endParaRPr lang="en-US" sz="3100" dirty="0">
              <a:effectLst>
                <a:outerShdw blurRad="50800" dist="38100" dir="2700000" algn="tl" rotWithShape="0">
                  <a:prstClr val="black">
                    <a:alpha val="40000"/>
                  </a:prstClr>
                </a:outerShdw>
              </a:effectLst>
              <a:latin typeface="Arial"/>
              <a:ea typeface="ヒラギノ角ゴ Pro W3" charset="0"/>
              <a:cs typeface="Arial"/>
            </a:endParaRPr>
          </a:p>
          <a:p>
            <a:pPr marL="1371600" lvl="2" indent="-457200" algn="l">
              <a:buFont typeface="Wingdings" charset="2"/>
              <a:buChar char=""/>
            </a:pPr>
            <a:r>
              <a:rPr lang="en-US" sz="3100" dirty="0">
                <a:effectLst>
                  <a:outerShdw blurRad="50800" dist="38100" dir="2700000" algn="tl" rotWithShape="0">
                    <a:prstClr val="black">
                      <a:alpha val="40000"/>
                    </a:prstClr>
                  </a:outerShdw>
                </a:effectLst>
                <a:latin typeface="Arial"/>
                <a:ea typeface="ヒラギノ角ゴ Pro W3" charset="0"/>
                <a:cs typeface="Arial"/>
              </a:rPr>
              <a:t>¿No </a:t>
            </a:r>
            <a:r>
              <a:rPr lang="en-US" sz="3100" dirty="0" err="1">
                <a:effectLst>
                  <a:outerShdw blurRad="50800" dist="38100" dir="2700000" algn="tl" rotWithShape="0">
                    <a:prstClr val="black">
                      <a:alpha val="40000"/>
                    </a:prstClr>
                  </a:outerShdw>
                </a:effectLst>
                <a:latin typeface="Arial"/>
                <a:ea typeface="ヒラギノ角ゴ Pro W3" charset="0"/>
                <a:cs typeface="Arial"/>
              </a:rPr>
              <a:t>te</a:t>
            </a:r>
            <a:r>
              <a:rPr lang="en-US" sz="3100" dirty="0">
                <a:effectLst>
                  <a:outerShdw blurRad="50800" dist="38100" dir="2700000" algn="tl" rotWithShape="0">
                    <a:prstClr val="black">
                      <a:alpha val="40000"/>
                    </a:prstClr>
                  </a:outerShdw>
                </a:effectLst>
                <a:latin typeface="Arial"/>
                <a:ea typeface="ヒラギノ角ゴ Pro W3" charset="0"/>
                <a:cs typeface="Arial"/>
              </a:rPr>
              <a:t> lavas </a:t>
            </a:r>
            <a:r>
              <a:rPr lang="en-US" sz="3100" dirty="0" err="1">
                <a:effectLst>
                  <a:outerShdw blurRad="50800" dist="38100" dir="2700000" algn="tl" rotWithShape="0">
                    <a:prstClr val="black">
                      <a:alpha val="40000"/>
                    </a:prstClr>
                  </a:outerShdw>
                </a:effectLst>
                <a:latin typeface="Arial"/>
                <a:ea typeface="ヒラギノ角ゴ Pro W3" charset="0"/>
                <a:cs typeface="Arial"/>
              </a:rPr>
              <a:t>las</a:t>
            </a:r>
            <a:r>
              <a:rPr lang="en-US" sz="3100" dirty="0">
                <a:effectLst>
                  <a:outerShdw blurRad="50800" dist="38100" dir="2700000" algn="tl" rotWithShape="0">
                    <a:prstClr val="black">
                      <a:alpha val="40000"/>
                    </a:prstClr>
                  </a:outerShdw>
                </a:effectLst>
                <a:latin typeface="Arial"/>
                <a:ea typeface="ヒラギノ角ゴ Pro W3" charset="0"/>
                <a:cs typeface="Arial"/>
              </a:rPr>
              <a:t> </a:t>
            </a:r>
            <a:r>
              <a:rPr lang="en-US" sz="3100" dirty="0" err="1">
                <a:effectLst>
                  <a:outerShdw blurRad="50800" dist="38100" dir="2700000" algn="tl" rotWithShape="0">
                    <a:prstClr val="black">
                      <a:alpha val="40000"/>
                    </a:prstClr>
                  </a:outerShdw>
                </a:effectLst>
                <a:latin typeface="Arial"/>
                <a:ea typeface="ヒラギノ角ゴ Pro W3" charset="0"/>
                <a:cs typeface="Arial"/>
              </a:rPr>
              <a:t>manos</a:t>
            </a:r>
            <a:r>
              <a:rPr lang="en-US" sz="3100" dirty="0">
                <a:effectLst>
                  <a:outerShdw blurRad="50800" dist="38100" dir="2700000" algn="tl" rotWithShape="0">
                    <a:prstClr val="black">
                      <a:alpha val="40000"/>
                    </a:prstClr>
                  </a:outerShdw>
                </a:effectLst>
                <a:latin typeface="Arial"/>
                <a:ea typeface="ヒラギノ角ゴ Pro W3" charset="0"/>
                <a:cs typeface="Arial"/>
              </a:rPr>
              <a:t>?</a:t>
            </a:r>
          </a:p>
          <a:p>
            <a:pPr marL="1371600" lvl="2"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Ellos</a:t>
            </a:r>
            <a:r>
              <a:rPr lang="en-US" sz="3100" dirty="0">
                <a:effectLst>
                  <a:outerShdw blurRad="50800" dist="38100" dir="2700000" algn="tl" rotWithShape="0">
                    <a:prstClr val="black">
                      <a:alpha val="40000"/>
                    </a:prstClr>
                  </a:outerShdw>
                </a:effectLst>
                <a:latin typeface="Arial"/>
                <a:ea typeface="ヒラギノ角ゴ Pro W3" charset="0"/>
                <a:cs typeface="Arial"/>
              </a:rPr>
              <a:t> no se </a:t>
            </a:r>
            <a:r>
              <a:rPr lang="en-US" sz="3100" dirty="0" err="1">
                <a:effectLst>
                  <a:outerShdw blurRad="50800" dist="38100" dir="2700000" algn="tl" rotWithShape="0">
                    <a:prstClr val="black">
                      <a:alpha val="40000"/>
                    </a:prstClr>
                  </a:outerShdw>
                </a:effectLst>
                <a:latin typeface="Arial"/>
                <a:ea typeface="ヒラギノ角ゴ Pro W3" charset="0"/>
                <a:cs typeface="Arial"/>
              </a:rPr>
              <a:t>cepillan</a:t>
            </a:r>
            <a:r>
              <a:rPr lang="en-US" sz="3100" dirty="0">
                <a:effectLst>
                  <a:outerShdw blurRad="50800" dist="38100" dir="2700000" algn="tl" rotWithShape="0">
                    <a:prstClr val="black">
                      <a:alpha val="40000"/>
                    </a:prstClr>
                  </a:outerShdw>
                </a:effectLst>
                <a:latin typeface="Arial"/>
                <a:ea typeface="ヒラギノ角ゴ Pro W3" charset="0"/>
                <a:cs typeface="Arial"/>
              </a:rPr>
              <a:t> el </a:t>
            </a:r>
            <a:r>
              <a:rPr lang="en-US" sz="3100" dirty="0" err="1">
                <a:effectLst>
                  <a:outerShdw blurRad="50800" dist="38100" dir="2700000" algn="tl" rotWithShape="0">
                    <a:prstClr val="black">
                      <a:alpha val="40000"/>
                    </a:prstClr>
                  </a:outerShdw>
                </a:effectLst>
                <a:latin typeface="Arial"/>
                <a:ea typeface="ヒラギノ角ゴ Pro W3" charset="0"/>
                <a:cs typeface="Arial"/>
              </a:rPr>
              <a:t>pelo</a:t>
            </a:r>
            <a:r>
              <a:rPr lang="en-US" sz="3100" dirty="0">
                <a:effectLst>
                  <a:outerShdw blurRad="50800" dist="38100" dir="2700000" algn="tl" rotWithShape="0">
                    <a:prstClr val="black">
                      <a:alpha val="40000"/>
                    </a:prstClr>
                  </a:outerShdw>
                </a:effectLst>
                <a:latin typeface="Arial"/>
                <a:ea typeface="ヒラギノ角ゴ Pro W3" charset="0"/>
                <a:cs typeface="Arial"/>
              </a:rPr>
              <a:t>.</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216123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algn="l"/>
            <a:r>
              <a:rPr lang="en-US" sz="3600" b="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Con el </a:t>
            </a:r>
            <a:r>
              <a:rPr lang="en-US" sz="3600" b="1"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cuerpo</a:t>
            </a:r>
            <a:r>
              <a:rPr lang="en-US" sz="3600" b="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y la </a:t>
            </a:r>
            <a:r>
              <a:rPr lang="en-US" sz="3600" b="1"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ropa</a:t>
            </a:r>
            <a:r>
              <a:rPr lang="en-US" sz="3600" b="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endPar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endParaRPr>
          </a:p>
          <a:p>
            <a:pPr marL="571500" indent="-571500" algn="l">
              <a:buFont typeface="Wingdings" charset="2"/>
              <a:buChar char=""/>
            </a:pP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When you use the reflexive pronoun with body parts or clothing you use an article (el/la) </a:t>
            </a:r>
            <a:r>
              <a:rPr lang="en-US" sz="3600" u="sng"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not</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 possessive adjective (mi/</a:t>
            </a:r>
            <a:r>
              <a:rPr lang="en-US" sz="36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mis</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Yo</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me </a:t>
            </a:r>
            <a:r>
              <a:rPr lang="en-US" sz="3500" dirty="0" err="1">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lavé</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a:ln>
                  <a:solidFill>
                    <a:srgbClr val="FF0000"/>
                  </a:solidFill>
                </a:ln>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la</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cara</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sz="3500" dirty="0" err="1">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Te</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 pones </a:t>
            </a:r>
            <a:r>
              <a:rPr lang="en-US" sz="3500" dirty="0">
                <a:ln>
                  <a:solidFill>
                    <a:srgbClr val="FF0000"/>
                  </a:solidFill>
                </a:ln>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la</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camisa</a:t>
            </a:r>
            <a:r>
              <a:rPr lang="en-US" sz="3500" dirty="0">
                <a:solidFill>
                  <a:srgbClr val="FFFFFF"/>
                </a:solidFill>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Me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cepillé</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a:ln>
                  <a:solidFill>
                    <a:srgbClr val="FF0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los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dientes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19856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algn="l"/>
            <a:r>
              <a:rPr lang="en-US" sz="3600" b="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Con </a:t>
            </a:r>
            <a:r>
              <a:rPr lang="en-US" sz="3600" b="1"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infinitivos</a:t>
            </a:r>
            <a:r>
              <a:rPr lang="en-US" sz="3600" b="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endPar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endParaRPr>
          </a:p>
          <a:p>
            <a:pPr marL="571500" indent="-571500" algn="l">
              <a:buFont typeface="Wingdings" charset="2"/>
              <a:buChar char=""/>
            </a:pP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When you use the reflexive pronoun with an infinitive of a verb, the pronoun is attached to the </a:t>
            </a:r>
            <a:r>
              <a:rPr lang="en-US" sz="3600" dirty="0">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end</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of the </a:t>
            </a:r>
            <a:r>
              <a:rPr lang="en-US" sz="3600" dirty="0">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INFINITIVE</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or before the conjugated verb.</a:t>
            </a:r>
          </a:p>
          <a:p>
            <a:pPr marL="1028700" lvl="1" indent="-571500" algn="l">
              <a:buFont typeface="Wingdings" charset="2"/>
              <a:buChar char=""/>
            </a:pP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Yo</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voy</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lavar</a:t>
            </a:r>
            <a:r>
              <a:rPr lang="en-US" sz="3500" dirty="0" err="1">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me</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el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pelo</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Él</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va</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lavar</a:t>
            </a:r>
            <a:r>
              <a:rPr lang="en-US" altLang="ja-JP" sz="3500" dirty="0" err="1">
                <a:ln>
                  <a:solidFill>
                    <a:srgbClr val="008000"/>
                  </a:solidFill>
                </a:ln>
                <a:effectLst>
                  <a:outerShdw blurRad="50800" dist="38100" dir="2700000" algn="tl" rotWithShape="0">
                    <a:prstClr val="black">
                      <a:alpha val="40000"/>
                    </a:prstClr>
                  </a:outerShdw>
                </a:effectLst>
                <a:latin typeface="Arial" charset="0"/>
                <a:ea typeface="ＭＳ Ｐゴシック" charset="0"/>
                <a:cs typeface="ＭＳ Ｐゴシック" charset="0"/>
              </a:rPr>
              <a:t>se</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a:t>
            </a:r>
            <a:endPar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endParaRPr>
          </a:p>
          <a:p>
            <a:pPr marL="1028700" lvl="1" indent="-571500" algn="l">
              <a:buFont typeface="Wingdings" charset="2"/>
              <a:buChar char=""/>
            </a:pP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Nosostros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vamos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maquillar</a:t>
            </a:r>
            <a:r>
              <a:rPr lang="en-US" sz="3500" dirty="0" err="1">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nos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Ellos</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se</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van a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afeitar</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355910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marL="571500" indent="-571500" algn="l">
              <a:buFont typeface="Wingdings" charset="2"/>
              <a:buChar char=""/>
            </a:pP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There are other types of pronominal verbs that work like reflexives because they use the reflexive pronouns, but aren’t actually reflexive verbs. They just change meaning when using the reflexive pronoun!</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Otros verbos pronominales</a:t>
            </a:r>
          </a:p>
        </p:txBody>
      </p:sp>
    </p:spTree>
    <p:extLst>
      <p:ext uri="{BB962C8B-B14F-4D97-AF65-F5344CB8AC3E}">
        <p14:creationId xmlns:p14="http://schemas.microsoft.com/office/powerpoint/2010/main" val="107982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Otros verbos pronominales</a:t>
            </a:r>
          </a:p>
        </p:txBody>
      </p:sp>
      <p:graphicFrame>
        <p:nvGraphicFramePr>
          <p:cNvPr id="8" name="Table 7"/>
          <p:cNvGraphicFramePr>
            <a:graphicFrameLocks noGrp="1"/>
          </p:cNvGraphicFramePr>
          <p:nvPr>
            <p:extLst>
              <p:ext uri="{D42A27DB-BD31-4B8C-83A1-F6EECF244321}">
                <p14:modId xmlns:p14="http://schemas.microsoft.com/office/powerpoint/2010/main" val="2680729007"/>
              </p:ext>
            </p:extLst>
          </p:nvPr>
        </p:nvGraphicFramePr>
        <p:xfrm>
          <a:off x="304800" y="1251183"/>
          <a:ext cx="8610600" cy="5501640"/>
        </p:xfrm>
        <a:graphic>
          <a:graphicData uri="http://schemas.openxmlformats.org/drawingml/2006/table">
            <a:tbl>
              <a:tblPr firstRow="1" bandRow="1">
                <a:tableStyleId>{3C2FFA5D-87B4-456A-9821-1D502468CF0F}</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r>
                        <a:rPr lang="en-US" sz="2900" dirty="0"/>
                        <a:t>Verb (no reflexive pronouns)</a:t>
                      </a:r>
                    </a:p>
                  </a:txBody>
                  <a:tcPr/>
                </a:tc>
                <a:tc>
                  <a:txBody>
                    <a:bodyPr/>
                    <a:lstStyle/>
                    <a:p>
                      <a:r>
                        <a:rPr lang="en-US" sz="2900" dirty="0"/>
                        <a:t>Pronominal Verb (uses reflexive</a:t>
                      </a:r>
                      <a:r>
                        <a:rPr lang="en-US" sz="2900" baseline="0" dirty="0"/>
                        <a:t> pronouns)</a:t>
                      </a:r>
                      <a:endParaRPr lang="en-US" sz="2900" dirty="0"/>
                    </a:p>
                  </a:txBody>
                  <a:tcPr/>
                </a:tc>
                <a:extLst>
                  <a:ext uri="{0D108BD9-81ED-4DB2-BD59-A6C34878D82A}">
                    <a16:rowId xmlns:a16="http://schemas.microsoft.com/office/drawing/2014/main" val="10000"/>
                  </a:ext>
                </a:extLst>
              </a:tr>
              <a:tr h="370840">
                <a:tc>
                  <a:txBody>
                    <a:bodyPr/>
                    <a:lstStyle/>
                    <a:p>
                      <a:r>
                        <a:rPr lang="en-US" sz="2900" dirty="0"/>
                        <a:t>Comer – to eat</a:t>
                      </a:r>
                    </a:p>
                  </a:txBody>
                  <a:tcPr/>
                </a:tc>
                <a:tc>
                  <a:txBody>
                    <a:bodyPr/>
                    <a:lstStyle/>
                    <a:p>
                      <a:r>
                        <a:rPr lang="en-US" sz="2900" dirty="0"/>
                        <a:t>Comerse – to eat up</a:t>
                      </a:r>
                    </a:p>
                  </a:txBody>
                  <a:tcPr/>
                </a:tc>
                <a:extLst>
                  <a:ext uri="{0D108BD9-81ED-4DB2-BD59-A6C34878D82A}">
                    <a16:rowId xmlns:a16="http://schemas.microsoft.com/office/drawing/2014/main" val="10001"/>
                  </a:ext>
                </a:extLst>
              </a:tr>
              <a:tr h="370840">
                <a:tc>
                  <a:txBody>
                    <a:bodyPr/>
                    <a:lstStyle/>
                    <a:p>
                      <a:r>
                        <a:rPr lang="en-US" sz="2900" dirty="0" err="1"/>
                        <a:t>Beber</a:t>
                      </a:r>
                      <a:r>
                        <a:rPr lang="en-US" sz="2900" dirty="0"/>
                        <a:t> –</a:t>
                      </a:r>
                      <a:r>
                        <a:rPr lang="en-US" sz="2900" baseline="0" dirty="0"/>
                        <a:t> to drink</a:t>
                      </a:r>
                      <a:endParaRPr lang="en-US" sz="2900" dirty="0"/>
                    </a:p>
                  </a:txBody>
                  <a:tcPr/>
                </a:tc>
                <a:tc>
                  <a:txBody>
                    <a:bodyPr/>
                    <a:lstStyle/>
                    <a:p>
                      <a:r>
                        <a:rPr lang="en-US" sz="2900" dirty="0"/>
                        <a:t>Beberse –</a:t>
                      </a:r>
                      <a:r>
                        <a:rPr lang="en-US" sz="2900" baseline="0" dirty="0"/>
                        <a:t> to drink it all up</a:t>
                      </a:r>
                      <a:endParaRPr lang="en-US" sz="2900" dirty="0"/>
                    </a:p>
                  </a:txBody>
                  <a:tcPr/>
                </a:tc>
                <a:extLst>
                  <a:ext uri="{0D108BD9-81ED-4DB2-BD59-A6C34878D82A}">
                    <a16:rowId xmlns:a16="http://schemas.microsoft.com/office/drawing/2014/main" val="10002"/>
                  </a:ext>
                </a:extLst>
              </a:tr>
              <a:tr h="370840">
                <a:tc>
                  <a:txBody>
                    <a:bodyPr/>
                    <a:lstStyle/>
                    <a:p>
                      <a:r>
                        <a:rPr lang="en-US" sz="2900" dirty="0"/>
                        <a:t>Ir – to go</a:t>
                      </a:r>
                    </a:p>
                  </a:txBody>
                  <a:tcPr/>
                </a:tc>
                <a:tc>
                  <a:txBody>
                    <a:bodyPr/>
                    <a:lstStyle/>
                    <a:p>
                      <a:r>
                        <a:rPr lang="en-US" sz="2900" dirty="0"/>
                        <a:t>Irse – to go</a:t>
                      </a:r>
                      <a:r>
                        <a:rPr lang="en-US" sz="2900" baseline="0" dirty="0"/>
                        <a:t> away/leave</a:t>
                      </a:r>
                      <a:endParaRPr lang="en-US" sz="2900" dirty="0"/>
                    </a:p>
                  </a:txBody>
                  <a:tcPr/>
                </a:tc>
                <a:extLst>
                  <a:ext uri="{0D108BD9-81ED-4DB2-BD59-A6C34878D82A}">
                    <a16:rowId xmlns:a16="http://schemas.microsoft.com/office/drawing/2014/main" val="10003"/>
                  </a:ext>
                </a:extLst>
              </a:tr>
              <a:tr h="370840">
                <a:tc>
                  <a:txBody>
                    <a:bodyPr/>
                    <a:lstStyle/>
                    <a:p>
                      <a:r>
                        <a:rPr lang="en-US" sz="2900" dirty="0"/>
                        <a:t>Morir – to die</a:t>
                      </a:r>
                    </a:p>
                  </a:txBody>
                  <a:tcPr/>
                </a:tc>
                <a:tc>
                  <a:txBody>
                    <a:bodyPr/>
                    <a:lstStyle/>
                    <a:p>
                      <a:r>
                        <a:rPr lang="en-US" sz="2900" dirty="0"/>
                        <a:t>Morirse – to fall down dead/pass away</a:t>
                      </a:r>
                    </a:p>
                  </a:txBody>
                  <a:tcPr/>
                </a:tc>
                <a:extLst>
                  <a:ext uri="{0D108BD9-81ED-4DB2-BD59-A6C34878D82A}">
                    <a16:rowId xmlns:a16="http://schemas.microsoft.com/office/drawing/2014/main" val="10004"/>
                  </a:ext>
                </a:extLst>
              </a:tr>
              <a:tr h="370840">
                <a:tc>
                  <a:txBody>
                    <a:bodyPr/>
                    <a:lstStyle/>
                    <a:p>
                      <a:r>
                        <a:rPr lang="en-US" sz="2900" dirty="0"/>
                        <a:t>Dormir – to sleep</a:t>
                      </a:r>
                    </a:p>
                  </a:txBody>
                  <a:tcPr/>
                </a:tc>
                <a:tc>
                  <a:txBody>
                    <a:bodyPr/>
                    <a:lstStyle/>
                    <a:p>
                      <a:r>
                        <a:rPr lang="en-US" sz="2900" dirty="0"/>
                        <a:t>Dormirse –</a:t>
                      </a:r>
                      <a:r>
                        <a:rPr lang="en-US" sz="2900" baseline="0" dirty="0"/>
                        <a:t> to fall asleep</a:t>
                      </a:r>
                      <a:endParaRPr lang="en-US" sz="2900" dirty="0"/>
                    </a:p>
                  </a:txBody>
                  <a:tcPr/>
                </a:tc>
                <a:extLst>
                  <a:ext uri="{0D108BD9-81ED-4DB2-BD59-A6C34878D82A}">
                    <a16:rowId xmlns:a16="http://schemas.microsoft.com/office/drawing/2014/main" val="10005"/>
                  </a:ext>
                </a:extLst>
              </a:tr>
              <a:tr h="370840">
                <a:tc>
                  <a:txBody>
                    <a:bodyPr/>
                    <a:lstStyle/>
                    <a:p>
                      <a:r>
                        <a:rPr lang="en-US" sz="2900" dirty="0"/>
                        <a:t>Llevar</a:t>
                      </a:r>
                      <a:r>
                        <a:rPr lang="en-US" sz="2900" baseline="0" dirty="0"/>
                        <a:t> – to take/carry</a:t>
                      </a:r>
                      <a:endParaRPr lang="en-US" sz="2900" dirty="0"/>
                    </a:p>
                  </a:txBody>
                  <a:tcPr/>
                </a:tc>
                <a:tc>
                  <a:txBody>
                    <a:bodyPr/>
                    <a:lstStyle/>
                    <a:p>
                      <a:r>
                        <a:rPr lang="en-US" sz="2900" dirty="0"/>
                        <a:t>Llevarse –</a:t>
                      </a:r>
                      <a:r>
                        <a:rPr lang="en-US" sz="2900" baseline="0" dirty="0"/>
                        <a:t> to take/carry something away</a:t>
                      </a:r>
                      <a:endParaRPr lang="en-US" sz="29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8712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a:lnSpc>
                <a:spcPct val="130000"/>
              </a:lnSpc>
            </a:pPr>
            <a:r>
              <a:rPr lang="es-ES_tradnl" sz="4000" u="sng" dirty="0">
                <a:solidFill>
                  <a:srgbClr val="FFFFFF"/>
                </a:solidFill>
                <a:effectLst>
                  <a:outerShdw blurRad="50800" dist="38100" dir="2700000" algn="tl" rotWithShape="0">
                    <a:prstClr val="black">
                      <a:alpha val="40000"/>
                    </a:prstClr>
                  </a:outerShdw>
                </a:effectLst>
              </a:rPr>
              <a:t>Conjuguen:</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Yo // acostarse (</a:t>
            </a:r>
            <a:r>
              <a:rPr lang="es-ES_tradnl" dirty="0" err="1">
                <a:solidFill>
                  <a:srgbClr val="FFFFFF"/>
                </a:solidFill>
                <a:effectLst>
                  <a:outerShdw blurRad="50800" dist="38100" dir="2700000" algn="tl" rotWithShape="0">
                    <a:prstClr val="black">
                      <a:alpha val="40000"/>
                    </a:prstClr>
                  </a:outerShdw>
                </a:effectLst>
              </a:rPr>
              <a:t>present</a:t>
            </a:r>
            <a:r>
              <a:rPr lang="es-ES_tradnl" dirty="0">
                <a:solidFill>
                  <a:srgbClr val="FFFFFF"/>
                </a:solidFill>
                <a:effectLst>
                  <a:outerShdw blurRad="50800" dist="38100" dir="2700000" algn="tl" rotWithShape="0">
                    <a:prstClr val="black">
                      <a:alpha val="40000"/>
                    </a:prstClr>
                  </a:outerShdw>
                </a:effectLst>
              </a:rPr>
              <a:t>)</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Ellos // dormirse (</a:t>
            </a:r>
            <a:r>
              <a:rPr lang="es-ES_tradnl" dirty="0" err="1">
                <a:solidFill>
                  <a:srgbClr val="FFFFFF"/>
                </a:solidFill>
                <a:effectLst>
                  <a:outerShdw blurRad="50800" dist="38100" dir="2700000" algn="tl" rotWithShape="0">
                    <a:prstClr val="black">
                      <a:alpha val="40000"/>
                    </a:prstClr>
                  </a:outerShdw>
                </a:effectLst>
              </a:rPr>
              <a:t>present</a:t>
            </a:r>
            <a:r>
              <a:rPr lang="es-ES_tradnl" dirty="0">
                <a:solidFill>
                  <a:srgbClr val="FFFFFF"/>
                </a:solidFill>
                <a:effectLst>
                  <a:outerShdw blurRad="50800" dist="38100" dir="2700000" algn="tl" rotWithShape="0">
                    <a:prstClr val="black">
                      <a:alpha val="40000"/>
                    </a:prstClr>
                  </a:outerShdw>
                </a:effectLst>
              </a:rPr>
              <a:t>)</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Nosotros //maquillarse (</a:t>
            </a:r>
            <a:r>
              <a:rPr lang="es-ES_tradnl" dirty="0" err="1">
                <a:solidFill>
                  <a:srgbClr val="FFFFFF"/>
                </a:solidFill>
                <a:effectLst>
                  <a:outerShdw blurRad="50800" dist="38100" dir="2700000" algn="tl" rotWithShape="0">
                    <a:prstClr val="black">
                      <a:alpha val="40000"/>
                    </a:prstClr>
                  </a:outerShdw>
                </a:effectLst>
              </a:rPr>
              <a:t>pret</a:t>
            </a:r>
            <a:r>
              <a:rPr lang="es-ES_tradnl" dirty="0">
                <a:solidFill>
                  <a:srgbClr val="FFFFFF"/>
                </a:solidFill>
                <a:effectLst>
                  <a:outerShdw blurRad="50800" dist="38100" dir="2700000" algn="tl" rotWithShape="0">
                    <a:prstClr val="black">
                      <a:alpha val="40000"/>
                    </a:prstClr>
                  </a:outerShdw>
                </a:effectLst>
              </a:rPr>
              <a:t>.)</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Él // afeitarse (</a:t>
            </a:r>
            <a:r>
              <a:rPr lang="es-ES_tradnl" dirty="0" err="1">
                <a:solidFill>
                  <a:srgbClr val="FFFFFF"/>
                </a:solidFill>
                <a:effectLst>
                  <a:outerShdw blurRad="50800" dist="38100" dir="2700000" algn="tl" rotWithShape="0">
                    <a:prstClr val="black">
                      <a:alpha val="40000"/>
                    </a:prstClr>
                  </a:outerShdw>
                </a:effectLst>
              </a:rPr>
              <a:t>pret</a:t>
            </a:r>
            <a:r>
              <a:rPr lang="es-ES_tradnl" dirty="0">
                <a:solidFill>
                  <a:srgbClr val="FFFFFF"/>
                </a:solidFill>
                <a:effectLst>
                  <a:outerShdw blurRad="50800" dist="38100" dir="2700000" algn="tl" rotWithShape="0">
                    <a:prstClr val="black">
                      <a:alpha val="40000"/>
                    </a:prstClr>
                  </a:outerShdw>
                </a:effectLst>
              </a:rPr>
              <a:t>.)</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Yo // cepillarse (</a:t>
            </a:r>
            <a:r>
              <a:rPr lang="es-ES_tradnl" dirty="0" err="1">
                <a:solidFill>
                  <a:srgbClr val="FFFFFF"/>
                </a:solidFill>
                <a:effectLst>
                  <a:outerShdw blurRad="50800" dist="38100" dir="2700000" algn="tl" rotWithShape="0">
                    <a:prstClr val="black">
                      <a:alpha val="40000"/>
                    </a:prstClr>
                  </a:outerShdw>
                </a:effectLst>
              </a:rPr>
              <a:t>pret</a:t>
            </a:r>
            <a:r>
              <a:rPr lang="es-ES_tradnl" dirty="0">
                <a:solidFill>
                  <a:srgbClr val="FFFFFF"/>
                </a:solidFill>
                <a:effectLst>
                  <a:outerShdw blurRad="50800" dist="38100" dir="2700000" algn="tl" rotWithShape="0">
                    <a:prstClr val="black">
                      <a:alpha val="40000"/>
                    </a:prstClr>
                  </a:outerShdw>
                </a:effectLst>
              </a:rPr>
              <a:t>).</a:t>
            </a:r>
          </a:p>
          <a:p>
            <a:pPr marL="514350" indent="-514350" algn="l">
              <a:lnSpc>
                <a:spcPct val="130000"/>
              </a:lnSpc>
              <a:buAutoNum type="arabicPeriod"/>
            </a:pPr>
            <a:r>
              <a:rPr lang="es-ES_tradnl" dirty="0">
                <a:solidFill>
                  <a:srgbClr val="FFFFFF"/>
                </a:solidFill>
                <a:effectLst>
                  <a:outerShdw blurRad="50800" dist="38100" dir="2700000" algn="tl" rotWithShape="0">
                    <a:prstClr val="black">
                      <a:alpha val="40000"/>
                    </a:prstClr>
                  </a:outerShdw>
                </a:effectLst>
              </a:rPr>
              <a:t>Tú // ir // levantarse (</a:t>
            </a:r>
            <a:r>
              <a:rPr lang="es-ES_tradnl" dirty="0" err="1">
                <a:solidFill>
                  <a:srgbClr val="FFFFFF"/>
                </a:solidFill>
                <a:effectLst>
                  <a:outerShdw blurRad="50800" dist="38100" dir="2700000" algn="tl" rotWithShape="0">
                    <a:prstClr val="black">
                      <a:alpha val="40000"/>
                    </a:prstClr>
                  </a:outerShdw>
                </a:effectLst>
              </a:rPr>
              <a:t>near</a:t>
            </a:r>
            <a:r>
              <a:rPr lang="es-ES_tradnl" dirty="0">
                <a:solidFill>
                  <a:srgbClr val="FFFFFF"/>
                </a:solidFill>
                <a:effectLst>
                  <a:outerShdw blurRad="50800" dist="38100" dir="2700000" algn="tl" rotWithShape="0">
                    <a:prstClr val="black">
                      <a:alpha val="40000"/>
                    </a:prstClr>
                  </a:outerShdw>
                </a:effectLst>
              </a:rPr>
              <a:t> </a:t>
            </a:r>
            <a:r>
              <a:rPr lang="es-ES_tradnl" dirty="0" err="1">
                <a:solidFill>
                  <a:srgbClr val="FFFFFF"/>
                </a:solidFill>
                <a:effectLst>
                  <a:outerShdw blurRad="50800" dist="38100" dir="2700000" algn="tl" rotWithShape="0">
                    <a:prstClr val="black">
                      <a:alpha val="40000"/>
                    </a:prstClr>
                  </a:outerShdw>
                </a:effectLst>
              </a:rPr>
              <a:t>future</a:t>
            </a:r>
            <a:r>
              <a:rPr lang="es-ES_tradnl" dirty="0">
                <a:solidFill>
                  <a:srgbClr val="FFFFFF"/>
                </a:solidFill>
                <a:effectLst>
                  <a:outerShdw blurRad="50800" dist="38100" dir="2700000" algn="tl" rotWithShape="0">
                    <a:prstClr val="black">
                      <a:alpha val="40000"/>
                    </a:prstClr>
                  </a:outerShdw>
                </a:effectLst>
              </a:rPr>
              <a:t>)</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Prueba de práctica</a:t>
            </a:r>
          </a:p>
        </p:txBody>
      </p:sp>
      <p:sp>
        <p:nvSpPr>
          <p:cNvPr id="4" name="TextBox 3"/>
          <p:cNvSpPr txBox="1"/>
          <p:nvPr/>
        </p:nvSpPr>
        <p:spPr>
          <a:xfrm>
            <a:off x="5486400" y="2172990"/>
            <a:ext cx="3014883"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Me acuesto.</a:t>
            </a:r>
          </a:p>
        </p:txBody>
      </p:sp>
      <p:sp>
        <p:nvSpPr>
          <p:cNvPr id="8" name="TextBox 7"/>
          <p:cNvSpPr txBox="1"/>
          <p:nvPr/>
        </p:nvSpPr>
        <p:spPr>
          <a:xfrm>
            <a:off x="5486400" y="2895600"/>
            <a:ext cx="3351743"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Ellos se duermen</a:t>
            </a:r>
          </a:p>
        </p:txBody>
      </p:sp>
      <p:sp>
        <p:nvSpPr>
          <p:cNvPr id="10" name="TextBox 9"/>
          <p:cNvSpPr txBox="1"/>
          <p:nvPr/>
        </p:nvSpPr>
        <p:spPr>
          <a:xfrm>
            <a:off x="5792257" y="3657600"/>
            <a:ext cx="3351743"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Nos maquillamos</a:t>
            </a:r>
          </a:p>
        </p:txBody>
      </p:sp>
      <p:sp>
        <p:nvSpPr>
          <p:cNvPr id="11" name="TextBox 10"/>
          <p:cNvSpPr txBox="1"/>
          <p:nvPr/>
        </p:nvSpPr>
        <p:spPr>
          <a:xfrm>
            <a:off x="4800600" y="4380210"/>
            <a:ext cx="3994460"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Él se afeitó.</a:t>
            </a:r>
          </a:p>
        </p:txBody>
      </p:sp>
      <p:sp>
        <p:nvSpPr>
          <p:cNvPr id="12" name="TextBox 11"/>
          <p:cNvSpPr txBox="1"/>
          <p:nvPr/>
        </p:nvSpPr>
        <p:spPr>
          <a:xfrm>
            <a:off x="4724400" y="5105400"/>
            <a:ext cx="3919909"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Me cepillé</a:t>
            </a:r>
          </a:p>
        </p:txBody>
      </p:sp>
      <p:sp>
        <p:nvSpPr>
          <p:cNvPr id="13" name="TextBox 12"/>
          <p:cNvSpPr txBox="1"/>
          <p:nvPr/>
        </p:nvSpPr>
        <p:spPr>
          <a:xfrm>
            <a:off x="5791200" y="6172200"/>
            <a:ext cx="3146892" cy="584776"/>
          </a:xfrm>
          <a:prstGeom prst="rect">
            <a:avLst/>
          </a:prstGeom>
          <a:noFill/>
        </p:spPr>
        <p:txBody>
          <a:bodyPr wrap="square" rtlCol="0">
            <a:spAutoFit/>
          </a:bodyPr>
          <a:lstStyle/>
          <a:p>
            <a:r>
              <a:rPr lang="es-ES_tradnl" sz="3200" i="1" dirty="0">
                <a:solidFill>
                  <a:schemeClr val="accent6">
                    <a:lumMod val="20000"/>
                    <a:lumOff val="80000"/>
                  </a:schemeClr>
                </a:solidFill>
                <a:effectLst>
                  <a:outerShdw blurRad="50800" dist="38100" dir="2700000" algn="tl" rotWithShape="0">
                    <a:prstClr val="black">
                      <a:alpha val="40000"/>
                    </a:prstClr>
                  </a:outerShdw>
                </a:effectLst>
              </a:rPr>
              <a:t>Vas a levantarte.</a:t>
            </a:r>
          </a:p>
        </p:txBody>
      </p:sp>
    </p:spTree>
    <p:extLst>
      <p:ext uri="{BB962C8B-B14F-4D97-AF65-F5344CB8AC3E}">
        <p14:creationId xmlns:p14="http://schemas.microsoft.com/office/powerpoint/2010/main" val="151696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marL="571500" indent="-571500" algn="l">
              <a:buFont typeface="Wingdings" charset="2"/>
              <a:buChar char=""/>
            </a:pP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When the verb </a:t>
            </a:r>
            <a:r>
              <a:rPr lang="en-US" sz="3600" i="1" dirty="0" err="1">
                <a:ln>
                  <a:solidFill>
                    <a:srgbClr val="660066"/>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pensar</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is followed by an </a:t>
            </a:r>
            <a:r>
              <a:rPr lang="en-US" sz="3600" dirty="0">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infinitive</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it means </a:t>
            </a:r>
            <a:r>
              <a:rPr lang="en-US" sz="3600" i="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to plan</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or </a:t>
            </a:r>
            <a:r>
              <a:rPr lang="en-US" sz="3600" i="1"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to plan on</a:t>
            </a:r>
            <a:r>
              <a:rPr lang="en-US" sz="36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028700" lvl="1" indent="-571500" algn="l">
              <a:buFont typeface="Wingdings" charset="2"/>
              <a:buChar char=""/>
            </a:pPr>
            <a:r>
              <a:rPr lang="en-US" sz="3400" dirty="0" err="1">
                <a:ln>
                  <a:solidFill>
                    <a:srgbClr val="660066"/>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Pienso</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acostarme</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temprano</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esta</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noche</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485900" lvl="2" indent="-571500" algn="l">
              <a:buFont typeface="Wingdings" charset="2"/>
              <a:buChar char=""/>
            </a:pP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I plan to go (on going) to bed early tonight.</a:t>
            </a:r>
          </a:p>
          <a:p>
            <a:pPr marL="1028700" lvl="1" indent="-571500" algn="l">
              <a:buFont typeface="Wingdings" charset="2"/>
              <a:buChar char=""/>
            </a:pP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r>
              <a:rPr lang="en-US" sz="3400" dirty="0" err="1">
                <a:ln>
                  <a:solidFill>
                    <a:srgbClr val="660066"/>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Piensa</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usted</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400" dirty="0" err="1">
                <a:ln>
                  <a:solidFill>
                    <a:srgbClr val="008000"/>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visitar</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el </a:t>
            </a:r>
            <a:r>
              <a:rPr lang="en-US" sz="34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museo</a:t>
            </a: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p>
          <a:p>
            <a:pPr marL="1485900" lvl="2" indent="-571500" algn="l">
              <a:buFont typeface="Wingdings" charset="2"/>
              <a:buChar char=""/>
            </a:pPr>
            <a:r>
              <a:rPr lang="en-US" sz="34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Are you planning to visit the museum?</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El verbo pensar</a:t>
            </a:r>
          </a:p>
        </p:txBody>
      </p:sp>
    </p:spTree>
    <p:extLst>
      <p:ext uri="{BB962C8B-B14F-4D97-AF65-F5344CB8AC3E}">
        <p14:creationId xmlns:p14="http://schemas.microsoft.com/office/powerpoint/2010/main" val="233654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3000"/>
            <a:ext cx="9143999" cy="4753464"/>
          </a:xfrm>
        </p:spPr>
        <p:txBody>
          <a:bodyPr>
            <a:normAutofit/>
          </a:bodyPr>
          <a:lstStyle/>
          <a:p>
            <a:r>
              <a:rPr lang="en-US" sz="4000" dirty="0" err="1">
                <a:solidFill>
                  <a:schemeClr val="tx1"/>
                </a:solidFill>
                <a:effectLst>
                  <a:outerShdw blurRad="50800" dist="38100" dir="2700000" algn="tl" rotWithShape="0">
                    <a:prstClr val="black">
                      <a:alpha val="40000"/>
                    </a:prstClr>
                  </a:outerShdw>
                </a:effectLst>
              </a:rPr>
              <a:t>Pensar</a:t>
            </a:r>
            <a:r>
              <a:rPr lang="en-US" sz="4000" dirty="0">
                <a:solidFill>
                  <a:schemeClr val="tx1"/>
                </a:solidFill>
                <a:effectLst>
                  <a:outerShdw blurRad="50800" dist="38100" dir="2700000" algn="tl" rotWithShape="0">
                    <a:prstClr val="black">
                      <a:alpha val="40000"/>
                    </a:prstClr>
                  </a:outerShdw>
                </a:effectLst>
              </a:rPr>
              <a:t> </a:t>
            </a:r>
            <a:r>
              <a:rPr lang="mr-IN" sz="4000" dirty="0">
                <a:solidFill>
                  <a:schemeClr val="tx1"/>
                </a:solidFill>
                <a:effectLst>
                  <a:outerShdw blurRad="50800" dist="38100" dir="2700000" algn="tl" rotWithShape="0">
                    <a:prstClr val="black">
                      <a:alpha val="40000"/>
                    </a:prstClr>
                  </a:outerShdw>
                </a:effectLst>
              </a:rPr>
              <a:t>–</a:t>
            </a:r>
            <a:r>
              <a:rPr lang="en-US" sz="4000" dirty="0">
                <a:solidFill>
                  <a:schemeClr val="tx1"/>
                </a:solidFill>
                <a:effectLst>
                  <a:outerShdw blurRad="50800" dist="38100" dir="2700000" algn="tl" rotWithShape="0">
                    <a:prstClr val="black">
                      <a:alpha val="40000"/>
                    </a:prstClr>
                  </a:outerShdw>
                </a:effectLst>
              </a:rPr>
              <a:t> To think // To plan on</a:t>
            </a:r>
            <a:endParaRPr lang="es-ES_tradnl" sz="4000" dirty="0">
              <a:solidFill>
                <a:schemeClr val="tx1"/>
              </a:solidFill>
              <a:effectLst>
                <a:outerShdw blurRad="50800" dist="38100" dir="2700000" algn="tl" rotWithShape="0">
                  <a:prstClr val="black">
                    <a:alpha val="40000"/>
                  </a:prstClr>
                </a:outerShdw>
              </a:effectLst>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Pensar</a:t>
            </a:r>
          </a:p>
        </p:txBody>
      </p:sp>
      <p:graphicFrame>
        <p:nvGraphicFramePr>
          <p:cNvPr id="4" name="Table 3"/>
          <p:cNvGraphicFramePr>
            <a:graphicFrameLocks noGrp="1"/>
          </p:cNvGraphicFramePr>
          <p:nvPr>
            <p:extLst>
              <p:ext uri="{D42A27DB-BD31-4B8C-83A1-F6EECF244321}">
                <p14:modId xmlns:p14="http://schemas.microsoft.com/office/powerpoint/2010/main" val="3014053119"/>
              </p:ext>
            </p:extLst>
          </p:nvPr>
        </p:nvGraphicFramePr>
        <p:xfrm>
          <a:off x="1" y="2568406"/>
          <a:ext cx="9143998" cy="3901440"/>
        </p:xfrm>
        <a:graphic>
          <a:graphicData uri="http://schemas.openxmlformats.org/drawingml/2006/table">
            <a:tbl>
              <a:tblPr firstRow="1" bandRow="1">
                <a:tableStyleId>{5C22544A-7EE6-4342-B048-85BDC9FD1C3A}</a:tableStyleId>
              </a:tblPr>
              <a:tblGrid>
                <a:gridCol w="1454203">
                  <a:extLst>
                    <a:ext uri="{9D8B030D-6E8A-4147-A177-3AD203B41FA5}">
                      <a16:colId xmlns:a16="http://schemas.microsoft.com/office/drawing/2014/main" val="20000"/>
                    </a:ext>
                  </a:extLst>
                </a:gridCol>
                <a:gridCol w="2650702">
                  <a:extLst>
                    <a:ext uri="{9D8B030D-6E8A-4147-A177-3AD203B41FA5}">
                      <a16:colId xmlns:a16="http://schemas.microsoft.com/office/drawing/2014/main" val="20001"/>
                    </a:ext>
                  </a:extLst>
                </a:gridCol>
                <a:gridCol w="2153695">
                  <a:extLst>
                    <a:ext uri="{9D8B030D-6E8A-4147-A177-3AD203B41FA5}">
                      <a16:colId xmlns:a16="http://schemas.microsoft.com/office/drawing/2014/main" val="20002"/>
                    </a:ext>
                  </a:extLst>
                </a:gridCol>
                <a:gridCol w="2885398">
                  <a:extLst>
                    <a:ext uri="{9D8B030D-6E8A-4147-A177-3AD203B41FA5}">
                      <a16:colId xmlns:a16="http://schemas.microsoft.com/office/drawing/2014/main" val="20003"/>
                    </a:ext>
                  </a:extLst>
                </a:gridCol>
              </a:tblGrid>
              <a:tr h="370840">
                <a:tc gridSpan="2">
                  <a:txBody>
                    <a:bodyPr/>
                    <a:lstStyle/>
                    <a:p>
                      <a:pPr algn="ctr"/>
                      <a:r>
                        <a:rPr lang="en-US" sz="2800" dirty="0">
                          <a:effectLst>
                            <a:outerShdw blurRad="50800" dist="38100" dir="2700000" algn="tl" rotWithShape="0">
                              <a:srgbClr val="000000">
                                <a:alpha val="43000"/>
                              </a:srgbClr>
                            </a:outerShdw>
                          </a:effectLst>
                        </a:rPr>
                        <a:t>Singular</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a:effectLst>
                            <a:outerShdw blurRad="50800" dist="38100" dir="2700000" algn="tl" rotWithShape="0">
                              <a:srgbClr val="000000">
                                <a:alpha val="43000"/>
                              </a:srgbClr>
                            </a:outerShdw>
                          </a:effectLst>
                        </a:rPr>
                        <a:t>Plural</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extLst>
                  <a:ext uri="{0D108BD9-81ED-4DB2-BD59-A6C34878D82A}">
                    <a16:rowId xmlns:a16="http://schemas.microsoft.com/office/drawing/2014/main" val="10000"/>
                  </a:ext>
                </a:extLst>
              </a:tr>
              <a:tr h="370840">
                <a:tc>
                  <a:txBody>
                    <a:bodyPr/>
                    <a:lstStyle/>
                    <a:p>
                      <a:r>
                        <a:rPr lang="es-ES_tradnl" sz="3200" noProof="0" dirty="0">
                          <a:solidFill>
                            <a:schemeClr val="tx1"/>
                          </a:solidFill>
                          <a:effectLst>
                            <a:outerShdw blurRad="50800" dist="38100" dir="2700000" algn="tl" rotWithShape="0">
                              <a:srgbClr val="000000">
                                <a:alpha val="43000"/>
                              </a:srgbClr>
                            </a:outerShdw>
                          </a:effectLst>
                        </a:rPr>
                        <a:t>Yo</a:t>
                      </a:r>
                    </a:p>
                  </a:txBody>
                  <a:tcPr>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rgbClr val="BFCFE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Nosotros</a:t>
                      </a:r>
                    </a:p>
                    <a:p>
                      <a:r>
                        <a:rPr lang="es-ES_tradnl" sz="3200" i="0" noProof="0" dirty="0">
                          <a:solidFill>
                            <a:schemeClr val="tx1"/>
                          </a:solidFill>
                          <a:effectLst>
                            <a:outerShdw blurRad="50800" dist="38100" dir="2700000" algn="tl" rotWithShape="0">
                              <a:srgbClr val="000000">
                                <a:alpha val="43000"/>
                              </a:srgbClr>
                            </a:outerShdw>
                          </a:effectLst>
                        </a:rPr>
                        <a:t>Nosotras</a:t>
                      </a:r>
                    </a:p>
                  </a:txBody>
                  <a:tcPr>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B w="38100" cap="flat" cmpd="sng" algn="ctr">
                      <a:solidFill>
                        <a:scrgbClr r="0" g="0" b="0"/>
                      </a:solidFill>
                      <a:prstDash val="solid"/>
                      <a:round/>
                      <a:headEnd type="none" w="med" len="med"/>
                      <a:tailEnd type="none" w="med" len="med"/>
                    </a:lnB>
                    <a:solidFill>
                      <a:srgbClr val="BFCFEF"/>
                    </a:solidFill>
                  </a:tcPr>
                </a:tc>
                <a:extLst>
                  <a:ext uri="{0D108BD9-81ED-4DB2-BD59-A6C34878D82A}">
                    <a16:rowId xmlns:a16="http://schemas.microsoft.com/office/drawing/2014/main" val="10001"/>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Tú</a:t>
                      </a: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Vosotros</a:t>
                      </a:r>
                    </a:p>
                    <a:p>
                      <a:r>
                        <a:rPr lang="es-ES_tradnl" sz="3200" i="0" noProof="0" dirty="0">
                          <a:solidFill>
                            <a:schemeClr val="tx1"/>
                          </a:solidFill>
                          <a:effectLst>
                            <a:outerShdw blurRad="50800" dist="38100" dir="2700000" algn="tl" rotWithShape="0">
                              <a:srgbClr val="000000">
                                <a:alpha val="43000"/>
                              </a:srgbClr>
                            </a:outerShdw>
                          </a:effectLst>
                        </a:rPr>
                        <a:t>Vosotras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extLst>
                  <a:ext uri="{0D108BD9-81ED-4DB2-BD59-A6C34878D82A}">
                    <a16:rowId xmlns:a16="http://schemas.microsoft.com/office/drawing/2014/main" val="10002"/>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Ud./Él/Ella</a:t>
                      </a:r>
                    </a:p>
                  </a:txBody>
                  <a:tcPr>
                    <a:lnT w="38100" cap="flat" cmpd="sng" algn="ctr">
                      <a:solidFill>
                        <a:scrgbClr r="0" g="0" b="0"/>
                      </a:solidFill>
                      <a:prstDash val="solid"/>
                      <a:round/>
                      <a:headEnd type="none" w="med" len="med"/>
                      <a:tailEnd type="none" w="med" len="med"/>
                    </a:lnT>
                    <a:solidFill>
                      <a:srgbClr val="15458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rgbClr val="BFCFE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3200" i="0" kern="1200" noProof="0" dirty="0">
                          <a:solidFill>
                            <a:schemeClr val="tx1"/>
                          </a:solidFill>
                          <a:effectLst>
                            <a:outerShdw blurRad="50800" dist="38100" dir="2700000" algn="tl" rotWithShape="0">
                              <a:srgbClr val="000000">
                                <a:alpha val="43000"/>
                              </a:srgbClr>
                            </a:outerShdw>
                          </a:effectLst>
                          <a:latin typeface="+mn-lt"/>
                          <a:ea typeface="+mn-ea"/>
                          <a:cs typeface="+mn-cs"/>
                        </a:rPr>
                        <a:t>Uds./Ellos/Ellas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rgbClr val="15458F"/>
                    </a:solidFill>
                  </a:tcPr>
                </a:tc>
                <a:tc>
                  <a:txBody>
                    <a:bodyPr/>
                    <a:lstStyle/>
                    <a:p>
                      <a:pPr marL="349250" marR="0" indent="0" algn="l" defTabSz="457200" rtl="0" eaLnBrk="1" fontAlgn="auto" latinLnBrk="0" hangingPunct="1">
                        <a:lnSpc>
                          <a:spcPct val="100000"/>
                        </a:lnSpc>
                        <a:spcBef>
                          <a:spcPts val="0"/>
                        </a:spcBef>
                        <a:spcAft>
                          <a:spcPts val="0"/>
                        </a:spcAft>
                        <a:buClrTx/>
                        <a:buSzTx/>
                        <a:buFontTx/>
                        <a:buNone/>
                        <a:tabLst/>
                        <a:defRPr/>
                      </a:pPr>
                      <a:endParaRPr lang="es-ES_tradnl" sz="2400" i="1"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T w="38100" cap="flat" cmpd="sng" algn="ctr">
                      <a:solidFill>
                        <a:scrgbClr r="0" g="0" b="0"/>
                      </a:solidFill>
                      <a:prstDash val="solid"/>
                      <a:round/>
                      <a:headEnd type="none" w="med" len="med"/>
                      <a:tailEnd type="none" w="med" len="med"/>
                    </a:lnT>
                    <a:solidFill>
                      <a:srgbClr val="BFCFEF"/>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91396854"/>
              </p:ext>
            </p:extLst>
          </p:nvPr>
        </p:nvGraphicFramePr>
        <p:xfrm>
          <a:off x="1524000" y="3328332"/>
          <a:ext cx="2247421" cy="57912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370840">
                <a:tc>
                  <a:txBody>
                    <a:bodyPr/>
                    <a:lstStyle/>
                    <a:p>
                      <a:r>
                        <a:rPr lang="en-US" sz="3200" i="0" noProof="0" dirty="0" err="1">
                          <a:solidFill>
                            <a:schemeClr val="bg1"/>
                          </a:solidFill>
                          <a:effectLst>
                            <a:outerShdw blurRad="50800" dist="38100" dir="2700000" algn="tl" rotWithShape="0">
                              <a:srgbClr val="000000">
                                <a:alpha val="43000"/>
                              </a:srgbClr>
                            </a:outerShdw>
                          </a:effectLst>
                        </a:rPr>
                        <a:t>p</a:t>
                      </a:r>
                      <a:r>
                        <a:rPr lang="en-US" sz="3200" i="0" noProof="0" dirty="0" err="1">
                          <a:solidFill>
                            <a:srgbClr val="800000"/>
                          </a:solidFill>
                          <a:effectLst>
                            <a:outerShdw blurRad="50800" dist="38100" dir="2700000" algn="tl" rotWithShape="0">
                              <a:srgbClr val="000000">
                                <a:alpha val="43000"/>
                              </a:srgbClr>
                            </a:outerShdw>
                          </a:effectLst>
                        </a:rPr>
                        <a:t>ie</a:t>
                      </a:r>
                      <a:r>
                        <a:rPr lang="en-US" sz="3200" i="0" noProof="0" dirty="0" err="1">
                          <a:solidFill>
                            <a:schemeClr val="bg1"/>
                          </a:solidFill>
                          <a:effectLst>
                            <a:outerShdw blurRad="50800" dist="38100" dir="2700000" algn="tl" rotWithShape="0">
                              <a:srgbClr val="000000">
                                <a:alpha val="43000"/>
                              </a:srgbClr>
                            </a:outerShdw>
                          </a:effectLst>
                        </a:rPr>
                        <a:t>nso</a:t>
                      </a:r>
                      <a:endParaRPr lang="es-ES_tradnl" sz="2200" i="0" noProof="0" dirty="0">
                        <a:solidFill>
                          <a:schemeClr val="bg1"/>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5075142"/>
              </p:ext>
            </p:extLst>
          </p:nvPr>
        </p:nvGraphicFramePr>
        <p:xfrm>
          <a:off x="1524000" y="4395132"/>
          <a:ext cx="2136092" cy="579120"/>
        </p:xfrm>
        <a:graphic>
          <a:graphicData uri="http://schemas.openxmlformats.org/drawingml/2006/table">
            <a:tbl>
              <a:tblPr firstRow="1" bandRow="1">
                <a:tableStyleId>{5C22544A-7EE6-4342-B048-85BDC9FD1C3A}</a:tableStyleId>
              </a:tblPr>
              <a:tblGrid>
                <a:gridCol w="2136092">
                  <a:extLst>
                    <a:ext uri="{9D8B030D-6E8A-4147-A177-3AD203B41FA5}">
                      <a16:colId xmlns:a16="http://schemas.microsoft.com/office/drawing/2014/main" val="20000"/>
                    </a:ext>
                  </a:extLst>
                </a:gridCol>
              </a:tblGrid>
              <a:tr h="370840">
                <a:tc>
                  <a:txBody>
                    <a:bodyPr/>
                    <a:lstStyle/>
                    <a:p>
                      <a:r>
                        <a:rPr lang="en-US" sz="3200" i="0" noProof="0" dirty="0" err="1">
                          <a:solidFill>
                            <a:schemeClr val="bg1"/>
                          </a:solidFill>
                          <a:effectLst>
                            <a:outerShdw blurRad="50800" dist="38100" dir="2700000" algn="tl" rotWithShape="0">
                              <a:prstClr val="black">
                                <a:alpha val="40000"/>
                              </a:prstClr>
                            </a:outerShdw>
                          </a:effectLst>
                        </a:rPr>
                        <a:t>p</a:t>
                      </a:r>
                      <a:r>
                        <a:rPr lang="en-US" sz="3200" i="0" noProof="0" dirty="0" err="1">
                          <a:solidFill>
                            <a:srgbClr val="800000"/>
                          </a:solidFill>
                          <a:effectLst>
                            <a:outerShdw blurRad="50800" dist="38100" dir="2700000" algn="tl" rotWithShape="0">
                              <a:prstClr val="black">
                                <a:alpha val="40000"/>
                              </a:prstClr>
                            </a:outerShdw>
                          </a:effectLst>
                        </a:rPr>
                        <a:t>ie</a:t>
                      </a:r>
                      <a:r>
                        <a:rPr lang="en-US" sz="3200" i="0" noProof="0" dirty="0" err="1">
                          <a:solidFill>
                            <a:schemeClr val="bg1"/>
                          </a:solidFill>
                          <a:effectLst>
                            <a:outerShdw blurRad="50800" dist="38100" dir="2700000" algn="tl" rotWithShape="0">
                              <a:prstClr val="black">
                                <a:alpha val="40000"/>
                              </a:prstClr>
                            </a:outerShdw>
                          </a:effectLst>
                        </a:rPr>
                        <a:t>nsas</a:t>
                      </a:r>
                      <a:endParaRPr lang="es-ES_tradnl" sz="2200" i="1" noProof="0" dirty="0">
                        <a:solidFill>
                          <a:schemeClr val="bg1"/>
                        </a:solidFill>
                        <a:effectLst>
                          <a:outerShdw blurRad="50800" dist="38100" dir="2700000" algn="tl" rotWithShape="0">
                            <a:prstClr val="black">
                              <a:alpha val="40000"/>
                            </a:prst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04338533"/>
              </p:ext>
            </p:extLst>
          </p:nvPr>
        </p:nvGraphicFramePr>
        <p:xfrm>
          <a:off x="1524000" y="5507652"/>
          <a:ext cx="2247421" cy="60960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6096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i="0" noProof="0" dirty="0" err="1">
                          <a:solidFill>
                            <a:schemeClr val="bg1"/>
                          </a:solidFill>
                          <a:effectLst>
                            <a:outerShdw blurRad="50800" dist="38100" dir="2700000" algn="tl" rotWithShape="0">
                              <a:srgbClr val="000000">
                                <a:alpha val="43000"/>
                              </a:srgbClr>
                            </a:outerShdw>
                          </a:effectLst>
                        </a:rPr>
                        <a:t>p</a:t>
                      </a:r>
                      <a:r>
                        <a:rPr lang="en-US" sz="3200" i="0" noProof="0" dirty="0" err="1">
                          <a:solidFill>
                            <a:srgbClr val="800000"/>
                          </a:solidFill>
                          <a:effectLst>
                            <a:outerShdw blurRad="50800" dist="38100" dir="2700000" algn="tl" rotWithShape="0">
                              <a:srgbClr val="000000">
                                <a:alpha val="43000"/>
                              </a:srgbClr>
                            </a:outerShdw>
                          </a:effectLst>
                        </a:rPr>
                        <a:t>ie</a:t>
                      </a:r>
                      <a:r>
                        <a:rPr lang="en-US" sz="3200" i="0" noProof="0" dirty="0" err="1">
                          <a:solidFill>
                            <a:schemeClr val="bg1"/>
                          </a:solidFill>
                          <a:effectLst>
                            <a:outerShdw blurRad="50800" dist="38100" dir="2700000" algn="tl" rotWithShape="0">
                              <a:srgbClr val="000000">
                                <a:alpha val="43000"/>
                              </a:srgbClr>
                            </a:outerShdw>
                          </a:effectLst>
                        </a:rPr>
                        <a:t>nsa</a:t>
                      </a:r>
                      <a:endParaRPr lang="es-ES_tradnl" sz="2200" i="1" noProof="0" dirty="0">
                        <a:solidFill>
                          <a:schemeClr val="bg1"/>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84873733"/>
              </p:ext>
            </p:extLst>
          </p:nvPr>
        </p:nvGraphicFramePr>
        <p:xfrm>
          <a:off x="6332232" y="3283118"/>
          <a:ext cx="2577070" cy="624334"/>
        </p:xfrm>
        <a:graphic>
          <a:graphicData uri="http://schemas.openxmlformats.org/drawingml/2006/table">
            <a:tbl>
              <a:tblPr firstRow="1" bandRow="1">
                <a:tableStyleId>{5C22544A-7EE6-4342-B048-85BDC9FD1C3A}</a:tableStyleId>
              </a:tblPr>
              <a:tblGrid>
                <a:gridCol w="2577070">
                  <a:extLst>
                    <a:ext uri="{9D8B030D-6E8A-4147-A177-3AD203B41FA5}">
                      <a16:colId xmlns:a16="http://schemas.microsoft.com/office/drawing/2014/main" val="20000"/>
                    </a:ext>
                  </a:extLst>
                </a:gridCol>
              </a:tblGrid>
              <a:tr h="624334">
                <a:tc>
                  <a:txBody>
                    <a:bodyPr/>
                    <a:lstStyle/>
                    <a:p>
                      <a:r>
                        <a:rPr lang="en-US" sz="3200" i="0" noProof="0" dirty="0" err="1">
                          <a:solidFill>
                            <a:schemeClr val="bg1"/>
                          </a:solidFill>
                          <a:effectLst>
                            <a:outerShdw blurRad="50800" dist="38100" dir="2700000" algn="tl" rotWithShape="0">
                              <a:srgbClr val="000000">
                                <a:alpha val="43000"/>
                              </a:srgbClr>
                            </a:outerShdw>
                          </a:effectLst>
                        </a:rPr>
                        <a:t>pensamos</a:t>
                      </a:r>
                      <a:endParaRPr lang="es-ES_tradnl" sz="2200" i="1" noProof="0" dirty="0">
                        <a:solidFill>
                          <a:schemeClr val="bg1"/>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778118609"/>
              </p:ext>
            </p:extLst>
          </p:nvPr>
        </p:nvGraphicFramePr>
        <p:xfrm>
          <a:off x="6332232" y="4395132"/>
          <a:ext cx="2305601" cy="579120"/>
        </p:xfrm>
        <a:graphic>
          <a:graphicData uri="http://schemas.openxmlformats.org/drawingml/2006/table">
            <a:tbl>
              <a:tblPr firstRow="1" bandRow="1">
                <a:tableStyleId>{5C22544A-7EE6-4342-B048-85BDC9FD1C3A}</a:tableStyleId>
              </a:tblPr>
              <a:tblGrid>
                <a:gridCol w="2305601">
                  <a:extLst>
                    <a:ext uri="{9D8B030D-6E8A-4147-A177-3AD203B41FA5}">
                      <a16:colId xmlns:a16="http://schemas.microsoft.com/office/drawing/2014/main" val="20000"/>
                    </a:ext>
                  </a:extLst>
                </a:gridCol>
              </a:tblGrid>
              <a:tr h="507173">
                <a:tc>
                  <a:txBody>
                    <a:bodyPr/>
                    <a:lstStyle/>
                    <a:p>
                      <a:r>
                        <a:rPr lang="en-US" sz="3200" i="0" noProof="0" dirty="0" err="1">
                          <a:solidFill>
                            <a:srgbClr val="000000"/>
                          </a:solidFill>
                          <a:effectLst>
                            <a:outerShdw blurRad="50800" dist="38100" dir="2700000" algn="tl" rotWithShape="0">
                              <a:srgbClr val="000000">
                                <a:alpha val="43000"/>
                              </a:srgbClr>
                            </a:outerShdw>
                          </a:effectLst>
                        </a:rPr>
                        <a:t>pensáis</a:t>
                      </a:r>
                      <a:endParaRPr lang="es-ES_tradnl" sz="2200" i="1" noProof="0" dirty="0">
                        <a:solidFill>
                          <a:srgbClr val="000000"/>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53271817"/>
              </p:ext>
            </p:extLst>
          </p:nvPr>
        </p:nvGraphicFramePr>
        <p:xfrm>
          <a:off x="6332232" y="5507652"/>
          <a:ext cx="2190510" cy="579120"/>
        </p:xfrm>
        <a:graphic>
          <a:graphicData uri="http://schemas.openxmlformats.org/drawingml/2006/table">
            <a:tbl>
              <a:tblPr firstRow="1" bandRow="1">
                <a:tableStyleId>{5C22544A-7EE6-4342-B048-85BDC9FD1C3A}</a:tableStyleId>
              </a:tblPr>
              <a:tblGrid>
                <a:gridCol w="2190510">
                  <a:extLst>
                    <a:ext uri="{9D8B030D-6E8A-4147-A177-3AD203B41FA5}">
                      <a16:colId xmlns:a16="http://schemas.microsoft.com/office/drawing/2014/main" val="20000"/>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noProof="0" dirty="0" err="1">
                          <a:solidFill>
                            <a:srgbClr val="000000"/>
                          </a:solidFill>
                          <a:effectLst>
                            <a:outerShdw blurRad="50800" dist="38100" dir="2700000" algn="tl" rotWithShape="0">
                              <a:srgbClr val="000000">
                                <a:alpha val="43000"/>
                              </a:srgbClr>
                            </a:outerShdw>
                          </a:effectLst>
                        </a:rPr>
                        <a:t>p</a:t>
                      </a:r>
                      <a:r>
                        <a:rPr lang="en-US" sz="3200" noProof="0" dirty="0" err="1">
                          <a:solidFill>
                            <a:srgbClr val="800000"/>
                          </a:solidFill>
                          <a:effectLst>
                            <a:outerShdw blurRad="50800" dist="38100" dir="2700000" algn="tl" rotWithShape="0">
                              <a:srgbClr val="000000">
                                <a:alpha val="43000"/>
                              </a:srgbClr>
                            </a:outerShdw>
                          </a:effectLst>
                        </a:rPr>
                        <a:t>ie</a:t>
                      </a:r>
                      <a:r>
                        <a:rPr lang="en-US" sz="3200" noProof="0" dirty="0" err="1">
                          <a:solidFill>
                            <a:srgbClr val="000000"/>
                          </a:solidFill>
                          <a:effectLst>
                            <a:outerShdw blurRad="50800" dist="38100" dir="2700000" algn="tl" rotWithShape="0">
                              <a:srgbClr val="000000">
                                <a:alpha val="43000"/>
                              </a:srgbClr>
                            </a:outerShdw>
                          </a:effectLst>
                        </a:rPr>
                        <a:t>nsan</a:t>
                      </a:r>
                      <a:endParaRPr lang="es-ES_tradnl" sz="2200" i="1" noProof="0" dirty="0">
                        <a:solidFill>
                          <a:srgbClr val="000000"/>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14" name="Picture 13" descr="Cross - Pacing Spanish 2 Avancemos(6).png">
            <a:extLst>
              <a:ext uri="{FF2B5EF4-FFF2-40B4-BE49-F238E27FC236}">
                <a16:creationId xmlns:a16="http://schemas.microsoft.com/office/drawing/2014/main" id="{E07F3B2F-06F9-924E-AEE4-DA07D45A14AE}"/>
              </a:ext>
            </a:extLst>
          </p:cNvPr>
          <p:cNvPicPr>
            <a:picLocks noChangeAspect="1"/>
          </p:cNvPicPr>
          <p:nvPr/>
        </p:nvPicPr>
        <p:blipFill rotWithShape="1">
          <a:blip r:embed="rId2">
            <a:extLst>
              <a:ext uri="{28A0092B-C50C-407E-A947-70E740481C1C}">
                <a14:useLocalDpi xmlns:a14="http://schemas.microsoft.com/office/drawing/2010/main" val="0"/>
              </a:ext>
            </a:extLst>
          </a:blip>
          <a:srcRect l="2395" t="6049" r="2566" b="37128"/>
          <a:stretch/>
        </p:blipFill>
        <p:spPr>
          <a:xfrm>
            <a:off x="-52517" y="2961036"/>
            <a:ext cx="8690350" cy="3896964"/>
          </a:xfrm>
          <a:prstGeom prst="rect">
            <a:avLst/>
          </a:prstGeom>
        </p:spPr>
      </p:pic>
    </p:spTree>
    <p:extLst>
      <p:ext uri="{BB962C8B-B14F-4D97-AF65-F5344CB8AC3E}">
        <p14:creationId xmlns:p14="http://schemas.microsoft.com/office/powerpoint/2010/main" val="177293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marL="285750" indent="-285750" algn="l">
              <a:lnSpc>
                <a:spcPct val="120000"/>
              </a:lnSpc>
              <a:spcBef>
                <a:spcPts val="0"/>
              </a:spcBef>
              <a:spcAft>
                <a:spcPts val="4200"/>
              </a:spcAft>
              <a:buFont typeface="Wingdings" charset="2"/>
              <a:buChar char=""/>
            </a:pPr>
            <a:r>
              <a:rPr lang="en-US" dirty="0">
                <a:solidFill>
                  <a:schemeClr val="tx1"/>
                </a:solidFill>
                <a:effectLst>
                  <a:outerShdw blurRad="50800" dist="38100" dir="2700000" algn="tl" rotWithShape="0">
                    <a:prstClr val="black">
                      <a:alpha val="40000"/>
                    </a:prstClr>
                  </a:outerShdw>
                </a:effectLst>
              </a:rPr>
              <a:t>A </a:t>
            </a:r>
            <a:r>
              <a:rPr lang="en-US" sz="3600" dirty="0">
                <a:ln>
                  <a:solidFill>
                    <a:schemeClr val="tx1"/>
                  </a:solidFill>
                </a:ln>
                <a:solidFill>
                  <a:srgbClr val="00B0F0"/>
                </a:solidFill>
                <a:effectLst>
                  <a:outerShdw blurRad="50800" dist="38100" dir="2700000" algn="tl" rotWithShape="0">
                    <a:prstClr val="black">
                      <a:alpha val="40000"/>
                    </a:prstClr>
                  </a:outerShdw>
                </a:effectLst>
                <a:latin typeface="Arial Black"/>
                <a:cs typeface="Arial Black"/>
              </a:rPr>
              <a:t>pronominal</a:t>
            </a:r>
            <a:r>
              <a:rPr lang="en-US" dirty="0">
                <a:solidFill>
                  <a:schemeClr val="tx1"/>
                </a:solidFill>
                <a:effectLst>
                  <a:outerShdw blurRad="50800" dist="38100" dir="2700000" algn="tl" rotWithShape="0">
                    <a:prstClr val="black">
                      <a:alpha val="40000"/>
                    </a:prstClr>
                  </a:outerShdw>
                </a:effectLst>
              </a:rPr>
              <a:t> verb is a verb that uses </a:t>
            </a:r>
            <a:r>
              <a:rPr lang="en-US" sz="3600" dirty="0">
                <a:ln>
                  <a:solidFill>
                    <a:schemeClr val="tx1"/>
                  </a:solidFill>
                </a:ln>
                <a:solidFill>
                  <a:srgbClr val="FF0065"/>
                </a:solidFill>
                <a:effectLst>
                  <a:outerShdw blurRad="50800" dist="38100" dir="2700000" algn="tl" rotWithShape="0">
                    <a:prstClr val="black">
                      <a:alpha val="40000"/>
                    </a:prstClr>
                  </a:outerShdw>
                </a:effectLst>
                <a:latin typeface="Arial Black"/>
                <a:cs typeface="Arial Black"/>
              </a:rPr>
              <a:t>reflexive pronouns</a:t>
            </a:r>
            <a:r>
              <a:rPr lang="en-US" dirty="0">
                <a:solidFill>
                  <a:schemeClr val="tx1"/>
                </a:solidFill>
                <a:effectLst>
                  <a:outerShdw blurRad="50800" dist="38100" dir="2700000" algn="tl" rotWithShape="0">
                    <a:prstClr val="black">
                      <a:alpha val="40000"/>
                    </a:prstClr>
                  </a:outerShdw>
                </a:effectLst>
              </a:rPr>
              <a:t>. </a:t>
            </a:r>
          </a:p>
          <a:p>
            <a:pPr marL="285750" indent="-285750" algn="l">
              <a:lnSpc>
                <a:spcPct val="120000"/>
              </a:lnSpc>
              <a:spcBef>
                <a:spcPts val="0"/>
              </a:spcBef>
              <a:spcAft>
                <a:spcPts val="4200"/>
              </a:spcAft>
              <a:buFont typeface="Wingdings" charset="2"/>
              <a:buChar char=""/>
            </a:pPr>
            <a:r>
              <a:rPr lang="en-US" dirty="0">
                <a:solidFill>
                  <a:schemeClr val="tx1"/>
                </a:solidFill>
                <a:effectLst>
                  <a:outerShdw blurRad="50800" dist="38100" dir="2700000" algn="tl" rotWithShape="0">
                    <a:prstClr val="black">
                      <a:alpha val="40000"/>
                    </a:prstClr>
                  </a:outerShdw>
                </a:effectLst>
              </a:rPr>
              <a:t>There are several types such as: </a:t>
            </a:r>
            <a:r>
              <a:rPr lang="en-US" sz="3600" dirty="0">
                <a:ln>
                  <a:solidFill>
                    <a:schemeClr val="tx1"/>
                  </a:solidFill>
                </a:ln>
                <a:solidFill>
                  <a:schemeClr val="accent6">
                    <a:lumMod val="75000"/>
                  </a:schemeClr>
                </a:solidFill>
                <a:effectLst>
                  <a:outerShdw blurRad="50800" dist="38100" dir="2700000" algn="tl" rotWithShape="0">
                    <a:prstClr val="black">
                      <a:alpha val="40000"/>
                    </a:prstClr>
                  </a:outerShdw>
                </a:effectLst>
                <a:latin typeface="Arial Black"/>
                <a:cs typeface="Arial Black"/>
              </a:rPr>
              <a:t>reflexive verbs</a:t>
            </a:r>
            <a:r>
              <a:rPr lang="en-US" dirty="0">
                <a:solidFill>
                  <a:schemeClr val="tx1"/>
                </a:solidFill>
                <a:effectLst>
                  <a:outerShdw blurRad="50800" dist="38100" dir="2700000" algn="tl" rotWithShape="0">
                    <a:prstClr val="black">
                      <a:alpha val="40000"/>
                    </a:prstClr>
                  </a:outerShdw>
                </a:effectLst>
              </a:rPr>
              <a:t>, </a:t>
            </a:r>
            <a:r>
              <a:rPr lang="en-US" sz="3600" dirty="0">
                <a:ln>
                  <a:solidFill>
                    <a:schemeClr val="tx1"/>
                  </a:solidFill>
                </a:ln>
                <a:solidFill>
                  <a:srgbClr val="00D400"/>
                </a:solidFill>
                <a:effectLst>
                  <a:outerShdw blurRad="50800" dist="38100" dir="2700000" algn="tl" rotWithShape="0">
                    <a:prstClr val="black">
                      <a:alpha val="40000"/>
                    </a:prstClr>
                  </a:outerShdw>
                </a:effectLst>
                <a:latin typeface="Arial Black"/>
                <a:cs typeface="Arial Black"/>
              </a:rPr>
              <a:t>reciprocal verbs</a:t>
            </a:r>
            <a:r>
              <a:rPr lang="en-US" dirty="0">
                <a:solidFill>
                  <a:schemeClr val="tx1"/>
                </a:solidFill>
                <a:effectLst>
                  <a:outerShdw blurRad="50800" dist="38100" dir="2700000" algn="tl" rotWithShape="0">
                    <a:prstClr val="black">
                      <a:alpha val="40000"/>
                    </a:prstClr>
                  </a:outerShdw>
                </a:effectLst>
              </a:rPr>
              <a:t>, and </a:t>
            </a:r>
            <a:r>
              <a:rPr lang="en-US" sz="3600" dirty="0">
                <a:ln>
                  <a:solidFill>
                    <a:schemeClr val="tx1"/>
                  </a:solidFill>
                </a:ln>
                <a:solidFill>
                  <a:srgbClr val="AD00FF"/>
                </a:solidFill>
                <a:effectLst>
                  <a:outerShdw blurRad="50800" dist="38100" dir="2700000" algn="tl" rotWithShape="0">
                    <a:prstClr val="black">
                      <a:alpha val="40000"/>
                    </a:prstClr>
                  </a:outerShdw>
                </a:effectLst>
                <a:latin typeface="Arial Black"/>
                <a:cs typeface="Arial Black"/>
              </a:rPr>
              <a:t>idiomatic</a:t>
            </a:r>
            <a:r>
              <a:rPr lang="en-US" dirty="0">
                <a:solidFill>
                  <a:schemeClr val="tx1"/>
                </a:solidFill>
                <a:effectLst>
                  <a:outerShdw blurRad="50800" dist="38100" dir="2700000" algn="tl" rotWithShape="0">
                    <a:prstClr val="black">
                      <a:alpha val="40000"/>
                    </a:prstClr>
                  </a:outerShdw>
                </a:effectLst>
              </a:rPr>
              <a:t> pronominal verbs (meaning changes).</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Pronominal </a:t>
            </a:r>
            <a:r>
              <a:rPr lang="es-ES_tradnl" sz="5000" dirty="0" err="1">
                <a:effectLst>
                  <a:outerShdw blurRad="50800" dist="38100" dir="2700000" algn="tl" rotWithShape="0">
                    <a:prstClr val="black">
                      <a:alpha val="40000"/>
                    </a:prstClr>
                  </a:outerShdw>
                </a:effectLst>
              </a:rPr>
              <a:t>Verbs</a:t>
            </a:r>
            <a:endParaRPr lang="es-ES_tradnl" sz="50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94517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574665"/>
          </a:xfrm>
        </p:spPr>
        <p:txBody>
          <a:bodyPr>
            <a:normAutofit/>
          </a:bodyPr>
          <a:lstStyle/>
          <a:p>
            <a:pPr marL="457200" indent="-457200" algn="l">
              <a:buFont typeface="Wingdings" charset="2"/>
              <a:buChar char=""/>
            </a:pP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Se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usa</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un </a:t>
            </a:r>
            <a:r>
              <a:rPr lang="en-US" sz="3500" dirty="0" err="1">
                <a:ln>
                  <a:solidFill>
                    <a:srgbClr val="953735"/>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verbo</a:t>
            </a:r>
            <a:r>
              <a:rPr lang="en-US" sz="3500" dirty="0">
                <a:ln>
                  <a:solidFill>
                    <a:srgbClr val="953735"/>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ln>
                  <a:solidFill>
                    <a:srgbClr val="953735"/>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reflexivo</a:t>
            </a:r>
            <a:r>
              <a:rPr lang="en-US" sz="3500" dirty="0">
                <a:ln>
                  <a:solidFill>
                    <a:srgbClr val="953735"/>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cuando</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una</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persona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hace</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una</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5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acci</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ón</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sí</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misma</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a:t>
            </a:r>
          </a:p>
          <a:p>
            <a:pPr marL="914400" lvl="1" indent="-457200" algn="l">
              <a:spcAft>
                <a:spcPts val="4200"/>
              </a:spcAft>
              <a:buFont typeface="Wingdings" charset="2"/>
              <a:buChar char=""/>
            </a:pPr>
            <a:r>
              <a:rPr lang="en-US" altLang="ja-JP" sz="3500" i="1" dirty="0">
                <a:effectLst>
                  <a:outerShdw blurRad="50800" dist="38100" dir="2700000" algn="tl" rotWithShape="0">
                    <a:prstClr val="black">
                      <a:alpha val="40000"/>
                    </a:prstClr>
                  </a:outerShdw>
                </a:effectLst>
                <a:latin typeface="Arial" charset="0"/>
                <a:ea typeface="ＭＳ Ｐゴシック" charset="0"/>
                <a:cs typeface="ＭＳ Ｐゴシック" charset="0"/>
              </a:rPr>
              <a:t>(The reflexive is used when a person does an action to/for themselves.)</a:t>
            </a:r>
          </a:p>
          <a:p>
            <a:pPr marL="457200" indent="-457200" algn="l">
              <a:buFont typeface="Wingdings" charset="2"/>
              <a:buChar char=""/>
            </a:pP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Se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usa</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ln>
                  <a:solidFill>
                    <a:srgbClr val="008000"/>
                  </a:solidFill>
                </a:ln>
                <a:effectLst>
                  <a:outerShdw blurRad="50800" dist="38100" dir="2700000" algn="tl" rotWithShape="0">
                    <a:prstClr val="black">
                      <a:alpha val="40000"/>
                    </a:prstClr>
                  </a:outerShdw>
                </a:effectLst>
                <a:latin typeface="Arial" charset="0"/>
                <a:ea typeface="ＭＳ Ｐゴシック" charset="0"/>
                <a:cs typeface="ＭＳ Ｐゴシック" charset="0"/>
              </a:rPr>
              <a:t>pronombres</a:t>
            </a:r>
            <a:r>
              <a:rPr lang="en-US" altLang="ja-JP" sz="3500" dirty="0">
                <a:ln>
                  <a:solidFill>
                    <a:srgbClr val="008000"/>
                  </a:solidFill>
                </a:ln>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ln>
                  <a:solidFill>
                    <a:srgbClr val="008000"/>
                  </a:solidFill>
                </a:ln>
                <a:effectLst>
                  <a:outerShdw blurRad="50800" dist="38100" dir="2700000" algn="tl" rotWithShape="0">
                    <a:prstClr val="black">
                      <a:alpha val="40000"/>
                    </a:prstClr>
                  </a:outerShdw>
                </a:effectLst>
                <a:latin typeface="Arial" charset="0"/>
                <a:ea typeface="ＭＳ Ｐゴシック" charset="0"/>
                <a:cs typeface="ＭＳ Ｐゴシック" charset="0"/>
              </a:rPr>
              <a:t>reflexivos</a:t>
            </a:r>
            <a:r>
              <a:rPr lang="en-US" altLang="ja-JP" sz="3500" dirty="0">
                <a:ln>
                  <a:solidFill>
                    <a:srgbClr val="008000"/>
                  </a:solidFill>
                </a:ln>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para</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indicar</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 </a:t>
            </a:r>
            <a:r>
              <a:rPr lang="en-US" altLang="ja-JP" sz="3500" dirty="0" err="1">
                <a:effectLst>
                  <a:outerShdw blurRad="50800" dist="38100" dir="2700000" algn="tl" rotWithShape="0">
                    <a:prstClr val="black">
                      <a:alpha val="40000"/>
                    </a:prstClr>
                  </a:outerShdw>
                </a:effectLst>
                <a:latin typeface="Arial" charset="0"/>
                <a:ea typeface="ＭＳ Ｐゴシック" charset="0"/>
                <a:cs typeface="ＭＳ Ｐゴシック" charset="0"/>
              </a:rPr>
              <a:t>esto</a:t>
            </a:r>
            <a:r>
              <a:rPr lang="en-US" altLang="ja-JP" sz="3500" dirty="0">
                <a:effectLst>
                  <a:outerShdw blurRad="50800" dist="38100" dir="2700000" algn="tl" rotWithShape="0">
                    <a:prstClr val="black">
                      <a:alpha val="40000"/>
                    </a:prstClr>
                  </a:outerShdw>
                </a:effectLst>
                <a:latin typeface="Arial" charset="0"/>
                <a:ea typeface="ＭＳ Ｐゴシック" charset="0"/>
                <a:cs typeface="ＭＳ Ｐゴシック" charset="0"/>
              </a:rPr>
              <a:t>.</a:t>
            </a:r>
          </a:p>
          <a:p>
            <a:pPr marL="914400" lvl="1" indent="-457200" algn="l">
              <a:buFont typeface="Wingdings" charset="2"/>
              <a:buChar char=""/>
            </a:pPr>
            <a:r>
              <a:rPr lang="en-US" altLang="ja-JP" sz="3500" i="1" dirty="0">
                <a:effectLst>
                  <a:outerShdw blurRad="50800" dist="38100" dir="2700000" algn="tl" rotWithShape="0">
                    <a:prstClr val="black">
                      <a:alpha val="40000"/>
                    </a:prstClr>
                  </a:outerShdw>
                </a:effectLst>
                <a:latin typeface="Arial" charset="0"/>
                <a:ea typeface="ＭＳ Ｐゴシック" charset="0"/>
                <a:cs typeface="ＭＳ Ｐゴシック" charset="0"/>
              </a:rPr>
              <a:t>(Reflexive pronouns are used to indicate this)</a:t>
            </a:r>
            <a:endPar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53503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482" name="Rectangle 3"/>
          <p:cNvSpPr>
            <a:spLocks noGrp="1" noChangeArrowheads="1"/>
          </p:cNvSpPr>
          <p:nvPr>
            <p:ph type="body" idx="1"/>
          </p:nvPr>
        </p:nvSpPr>
        <p:spPr>
          <a:xfrm>
            <a:off x="0" y="1219200"/>
            <a:ext cx="9144000" cy="4876800"/>
          </a:xfrm>
        </p:spPr>
        <p:txBody>
          <a:bodyPr/>
          <a:lstStyle/>
          <a:p>
            <a:pPr eaLnBrk="1" hangingPunct="1">
              <a:buFont typeface="Wingdings" charset="0"/>
              <a:buNone/>
            </a:pPr>
            <a:r>
              <a:rPr lang="en-US" dirty="0">
                <a:latin typeface="Arial" charset="0"/>
                <a:ea typeface="ヒラギノ角ゴ Pro W3" charset="0"/>
                <a:cs typeface="ヒラギノ角ゴ Pro W3" charset="0"/>
              </a:rPr>
              <a:t>  			Non-Reflexive:						Reflexive:</a:t>
            </a:r>
          </a:p>
          <a:p>
            <a:pPr eaLnBrk="1" hangingPunct="1"/>
            <a:endParaRPr lang="en-US" dirty="0">
              <a:latin typeface="Arial" charset="0"/>
              <a:ea typeface="ヒラギノ角ゴ Pro W3" charset="0"/>
              <a:cs typeface="ヒラギノ角ゴ Pro W3" charset="0"/>
            </a:endParaRPr>
          </a:p>
        </p:txBody>
      </p:sp>
      <p:pic>
        <p:nvPicPr>
          <p:cNvPr id="2048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828800"/>
            <a:ext cx="1851025" cy="184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905000"/>
            <a:ext cx="1522413"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Text Box 6"/>
          <p:cNvSpPr txBox="1">
            <a:spLocks noChangeArrowheads="1"/>
          </p:cNvSpPr>
          <p:nvPr/>
        </p:nvSpPr>
        <p:spPr bwMode="auto">
          <a:xfrm>
            <a:off x="440769" y="3657600"/>
            <a:ext cx="3352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b="1" dirty="0">
                <a:solidFill>
                  <a:schemeClr val="bg2">
                    <a:lumMod val="40000"/>
                    <a:lumOff val="60000"/>
                  </a:schemeClr>
                </a:solidFill>
                <a:effectLst>
                  <a:outerShdw blurRad="50800" dist="38100" dir="2700000" algn="tl" rotWithShape="0">
                    <a:prstClr val="black">
                      <a:alpha val="40000"/>
                    </a:prstClr>
                  </a:outerShdw>
                </a:effectLst>
              </a:rPr>
              <a:t>Mar</a:t>
            </a:r>
            <a:r>
              <a:rPr lang="en-US" altLang="ja-JP" b="1" dirty="0">
                <a:solidFill>
                  <a:schemeClr val="bg2">
                    <a:lumMod val="40000"/>
                    <a:lumOff val="60000"/>
                  </a:schemeClr>
                </a:solidFill>
                <a:effectLst>
                  <a:outerShdw blurRad="50800" dist="38100" dir="2700000" algn="tl" rotWithShape="0">
                    <a:prstClr val="black">
                      <a:alpha val="40000"/>
                    </a:prstClr>
                  </a:outerShdw>
                </a:effectLst>
              </a:rPr>
              <a:t>ta </a:t>
            </a:r>
            <a:r>
              <a:rPr lang="en-US" altLang="ja-JP" b="1" dirty="0" err="1">
                <a:solidFill>
                  <a:schemeClr val="bg2">
                    <a:lumMod val="40000"/>
                    <a:lumOff val="60000"/>
                  </a:schemeClr>
                </a:solidFill>
                <a:effectLst>
                  <a:outerShdw blurRad="50800" dist="38100" dir="2700000" algn="tl" rotWithShape="0">
                    <a:prstClr val="black">
                      <a:alpha val="40000"/>
                    </a:prstClr>
                  </a:outerShdw>
                </a:effectLst>
              </a:rPr>
              <a:t>cepilla</a:t>
            </a:r>
            <a:r>
              <a:rPr lang="en-US" altLang="ja-JP" b="1" dirty="0">
                <a:solidFill>
                  <a:schemeClr val="bg2">
                    <a:lumMod val="40000"/>
                    <a:lumOff val="60000"/>
                  </a:schemeClr>
                </a:solidFill>
                <a:effectLst>
                  <a:outerShdw blurRad="50800" dist="38100" dir="2700000" algn="tl" rotWithShape="0">
                    <a:prstClr val="black">
                      <a:alpha val="40000"/>
                    </a:prstClr>
                  </a:outerShdw>
                </a:effectLst>
              </a:rPr>
              <a:t> el </a:t>
            </a:r>
            <a:r>
              <a:rPr lang="en-US" altLang="ja-JP" b="1" dirty="0" err="1">
                <a:solidFill>
                  <a:schemeClr val="bg2">
                    <a:lumMod val="40000"/>
                    <a:lumOff val="60000"/>
                  </a:schemeClr>
                </a:solidFill>
                <a:effectLst>
                  <a:outerShdw blurRad="50800" dist="38100" dir="2700000" algn="tl" rotWithShape="0">
                    <a:prstClr val="black">
                      <a:alpha val="40000"/>
                    </a:prstClr>
                  </a:outerShdw>
                </a:effectLst>
              </a:rPr>
              <a:t>perro</a:t>
            </a:r>
            <a:r>
              <a:rPr lang="en-US" altLang="ja-JP" b="1" dirty="0">
                <a:solidFill>
                  <a:schemeClr val="bg2">
                    <a:lumMod val="40000"/>
                    <a:lumOff val="60000"/>
                  </a:schemeClr>
                </a:solidFill>
                <a:effectLst>
                  <a:outerShdw blurRad="50800" dist="38100" dir="2700000" algn="tl" rotWithShape="0">
                    <a:prstClr val="black">
                      <a:alpha val="40000"/>
                    </a:prstClr>
                  </a:outerShdw>
                </a:effectLst>
              </a:rPr>
              <a:t>.</a:t>
            </a:r>
            <a:endParaRPr lang="en-US" dirty="0">
              <a:solidFill>
                <a:schemeClr val="bg2">
                  <a:lumMod val="40000"/>
                  <a:lumOff val="60000"/>
                </a:schemeClr>
              </a:solidFill>
              <a:effectLst>
                <a:outerShdw blurRad="50800" dist="38100" dir="2700000" algn="tl" rotWithShape="0">
                  <a:prstClr val="black">
                    <a:alpha val="40000"/>
                  </a:prstClr>
                </a:outerShdw>
              </a:effectLst>
            </a:endParaRPr>
          </a:p>
        </p:txBody>
      </p:sp>
      <p:sp>
        <p:nvSpPr>
          <p:cNvPr id="6151" name="Text Box 7"/>
          <p:cNvSpPr txBox="1">
            <a:spLocks noChangeArrowheads="1"/>
          </p:cNvSpPr>
          <p:nvPr/>
        </p:nvSpPr>
        <p:spPr bwMode="auto">
          <a:xfrm>
            <a:off x="5345950" y="3733800"/>
            <a:ext cx="3352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b="1" dirty="0">
                <a:solidFill>
                  <a:schemeClr val="bg2">
                    <a:lumMod val="40000"/>
                    <a:lumOff val="60000"/>
                  </a:schemeClr>
                </a:solidFill>
                <a:effectLst>
                  <a:outerShdw blurRad="50800" dist="38100" dir="2700000" algn="tl" rotWithShape="0">
                    <a:prstClr val="black">
                      <a:alpha val="40000"/>
                    </a:prstClr>
                  </a:outerShdw>
                </a:effectLst>
              </a:rPr>
              <a:t>Marco</a:t>
            </a:r>
            <a:r>
              <a:rPr lang="en-US" b="1" dirty="0">
                <a:solidFill>
                  <a:srgbClr val="2F2BB3"/>
                </a:solidFill>
              </a:rPr>
              <a:t> </a:t>
            </a:r>
            <a:r>
              <a:rPr lang="en-US" b="1" dirty="0">
                <a:solidFill>
                  <a:schemeClr val="bg2">
                    <a:lumMod val="40000"/>
                    <a:lumOff val="60000"/>
                  </a:schemeClr>
                </a:solidFill>
                <a:effectLst>
                  <a:outerShdw blurRad="50800" dist="38100" dir="2700000" algn="tl" rotWithShape="0">
                    <a:prstClr val="black">
                      <a:alpha val="40000"/>
                    </a:prstClr>
                  </a:outerShdw>
                </a:effectLst>
              </a:rPr>
              <a:t>se</a:t>
            </a:r>
            <a:r>
              <a:rPr lang="en-US" altLang="ja-JP" b="1" dirty="0">
                <a:solidFill>
                  <a:srgbClr val="2F2BB3"/>
                </a:solidFill>
              </a:rPr>
              <a:t> </a:t>
            </a:r>
            <a:r>
              <a:rPr lang="en-US" altLang="ja-JP" b="1" dirty="0" err="1">
                <a:solidFill>
                  <a:schemeClr val="bg2">
                    <a:lumMod val="40000"/>
                    <a:lumOff val="60000"/>
                  </a:schemeClr>
                </a:solidFill>
                <a:effectLst>
                  <a:outerShdw blurRad="50800" dist="38100" dir="2700000" algn="tl" rotWithShape="0">
                    <a:prstClr val="black">
                      <a:alpha val="40000"/>
                    </a:prstClr>
                  </a:outerShdw>
                </a:effectLst>
              </a:rPr>
              <a:t>cepilla</a:t>
            </a:r>
            <a:r>
              <a:rPr lang="en-US" altLang="ja-JP" b="1" dirty="0">
                <a:solidFill>
                  <a:schemeClr val="bg2">
                    <a:lumMod val="40000"/>
                    <a:lumOff val="60000"/>
                  </a:schemeClr>
                </a:solidFill>
                <a:effectLst>
                  <a:outerShdw blurRad="50800" dist="38100" dir="2700000" algn="tl" rotWithShape="0">
                    <a:prstClr val="black">
                      <a:alpha val="40000"/>
                    </a:prstClr>
                  </a:outerShdw>
                </a:effectLst>
              </a:rPr>
              <a:t>.</a:t>
            </a:r>
            <a:endParaRPr lang="en-US" dirty="0"/>
          </a:p>
        </p:txBody>
      </p:sp>
      <p:sp>
        <p:nvSpPr>
          <p:cNvPr id="6152" name="Text Box 8"/>
          <p:cNvSpPr txBox="1">
            <a:spLocks noChangeArrowheads="1"/>
          </p:cNvSpPr>
          <p:nvPr/>
        </p:nvSpPr>
        <p:spPr bwMode="auto">
          <a:xfrm>
            <a:off x="440769" y="4334579"/>
            <a:ext cx="38862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Tx/>
              <a:buChar char="•"/>
            </a:pPr>
            <a:r>
              <a:rPr lang="en-US" dirty="0">
                <a:effectLst>
                  <a:outerShdw blurRad="50800" dist="38100" dir="2700000" algn="tl" rotWithShape="0">
                    <a:prstClr val="black">
                      <a:alpha val="40000"/>
                    </a:prstClr>
                  </a:outerShdw>
                </a:effectLst>
              </a:rPr>
              <a:t>Marta = Subject</a:t>
            </a:r>
          </a:p>
          <a:p>
            <a:pPr>
              <a:buFontTx/>
              <a:buChar char="•"/>
            </a:pPr>
            <a:r>
              <a:rPr lang="en-US" dirty="0" err="1">
                <a:effectLst>
                  <a:outerShdw blurRad="50800" dist="38100" dir="2700000" algn="tl" rotWithShape="0">
                    <a:prstClr val="black">
                      <a:alpha val="40000"/>
                    </a:prstClr>
                  </a:outerShdw>
                </a:effectLst>
              </a:rPr>
              <a:t>Perro</a:t>
            </a:r>
            <a:r>
              <a:rPr lang="en-US" dirty="0">
                <a:effectLst>
                  <a:outerShdw blurRad="50800" dist="38100" dir="2700000" algn="tl" rotWithShape="0">
                    <a:prstClr val="black">
                      <a:alpha val="40000"/>
                    </a:prstClr>
                  </a:outerShdw>
                </a:effectLst>
              </a:rPr>
              <a:t> = direct object</a:t>
            </a:r>
          </a:p>
          <a:p>
            <a:pPr>
              <a:buFontTx/>
              <a:buChar char="•"/>
            </a:pPr>
            <a:endParaRPr lang="en-US" dirty="0">
              <a:effectLst>
                <a:outerShdw blurRad="50800" dist="38100" dir="2700000" algn="tl" rotWithShape="0">
                  <a:prstClr val="black">
                    <a:alpha val="40000"/>
                  </a:prstClr>
                </a:outerShdw>
              </a:effectLst>
            </a:endParaRPr>
          </a:p>
          <a:p>
            <a:r>
              <a:rPr lang="en-US" i="1" dirty="0">
                <a:effectLst>
                  <a:outerShdw blurRad="50800" dist="38100" dir="2700000" algn="tl" rotWithShape="0">
                    <a:prstClr val="black">
                      <a:alpha val="40000"/>
                    </a:prstClr>
                  </a:outerShdw>
                </a:effectLst>
              </a:rPr>
              <a:t>Marta performs action, but the dog receives it.</a:t>
            </a:r>
            <a:endParaRPr lang="en-US" dirty="0">
              <a:effectLst>
                <a:outerShdw blurRad="50800" dist="38100" dir="2700000" algn="tl" rotWithShape="0">
                  <a:prstClr val="black">
                    <a:alpha val="40000"/>
                  </a:prstClr>
                </a:outerShdw>
              </a:effectLst>
            </a:endParaRPr>
          </a:p>
        </p:txBody>
      </p:sp>
      <p:sp>
        <p:nvSpPr>
          <p:cNvPr id="6153" name="Text Box 9"/>
          <p:cNvSpPr txBox="1">
            <a:spLocks noChangeArrowheads="1"/>
          </p:cNvSpPr>
          <p:nvPr/>
        </p:nvSpPr>
        <p:spPr bwMode="auto">
          <a:xfrm>
            <a:off x="5257800" y="4343400"/>
            <a:ext cx="38862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Tx/>
              <a:buChar char="•"/>
            </a:pPr>
            <a:r>
              <a:rPr lang="en-US" dirty="0">
                <a:effectLst>
                  <a:outerShdw blurRad="50800" dist="38100" dir="2700000" algn="tl" rotWithShape="0">
                    <a:prstClr val="black">
                      <a:alpha val="40000"/>
                    </a:prstClr>
                  </a:outerShdw>
                </a:effectLst>
              </a:rPr>
              <a:t>Marco = Subject</a:t>
            </a:r>
          </a:p>
          <a:p>
            <a:pPr>
              <a:buFontTx/>
              <a:buChar char="•"/>
            </a:pPr>
            <a:r>
              <a:rPr lang="en-US" dirty="0">
                <a:effectLst>
                  <a:outerShdw blurRad="50800" dist="38100" dir="2700000" algn="tl" rotWithShape="0">
                    <a:prstClr val="black">
                      <a:alpha val="40000"/>
                    </a:prstClr>
                  </a:outerShdw>
                </a:effectLst>
              </a:rPr>
              <a:t>Marco = direct object</a:t>
            </a:r>
          </a:p>
          <a:p>
            <a:pPr>
              <a:buFontTx/>
              <a:buChar char="•"/>
            </a:pPr>
            <a:endParaRPr lang="en-US" dirty="0">
              <a:effectLst>
                <a:outerShdw blurRad="50800" dist="38100" dir="2700000" algn="tl" rotWithShape="0">
                  <a:prstClr val="black">
                    <a:alpha val="40000"/>
                  </a:prstClr>
                </a:outerShdw>
              </a:effectLst>
            </a:endParaRPr>
          </a:p>
          <a:p>
            <a:r>
              <a:rPr lang="en-US" i="1" dirty="0">
                <a:effectLst>
                  <a:outerShdw blurRad="50800" dist="38100" dir="2700000" algn="tl" rotWithShape="0">
                    <a:prstClr val="black">
                      <a:alpha val="40000"/>
                    </a:prstClr>
                  </a:outerShdw>
                </a:effectLst>
              </a:rPr>
              <a:t>Marco performs action, and he receives it.</a:t>
            </a:r>
            <a:endParaRPr lang="en-US" dirty="0">
              <a:effectLst>
                <a:outerShdw blurRad="50800" dist="38100" dir="2700000" algn="tl" rotWithShape="0">
                  <a:prstClr val="black">
                    <a:alpha val="40000"/>
                  </a:prstClr>
                </a:outerShdw>
              </a:effectLst>
            </a:endParaRPr>
          </a:p>
        </p:txBody>
      </p:sp>
      <p:sp>
        <p:nvSpPr>
          <p:cNvPr id="13" name="Title 1"/>
          <p:cNvSpPr txBox="1">
            <a:spLocks/>
          </p:cNvSpPr>
          <p:nvPr/>
        </p:nvSpPr>
        <p:spPr>
          <a:xfrm>
            <a:off x="0" y="0"/>
            <a:ext cx="9144000" cy="97027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92581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5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52">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5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5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5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1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P spid="6151" grpId="0" build="p" autoUpdateAnimBg="0"/>
      <p:bldP spid="6152" grpId="0" build="p" autoUpdateAnimBg="0"/>
      <p:bldP spid="615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2530" name="Rectangle 3"/>
          <p:cNvSpPr>
            <a:spLocks noGrp="1" noChangeArrowheads="1"/>
          </p:cNvSpPr>
          <p:nvPr>
            <p:ph type="body" idx="1"/>
          </p:nvPr>
        </p:nvSpPr>
        <p:spPr>
          <a:xfrm>
            <a:off x="0" y="1219200"/>
            <a:ext cx="9144000" cy="4876800"/>
          </a:xfrm>
        </p:spPr>
        <p:txBody>
          <a:bodyPr/>
          <a:lstStyle/>
          <a:p>
            <a:pPr eaLnBrk="1" hangingPunct="1">
              <a:buFont typeface="Wingdings" charset="0"/>
              <a:buNone/>
            </a:pPr>
            <a:r>
              <a:rPr lang="en-US" dirty="0">
                <a:latin typeface="Arial" charset="0"/>
                <a:ea typeface="ヒラギノ角ゴ Pro W3" charset="0"/>
                <a:cs typeface="ヒラギノ角ゴ Pro W3" charset="0"/>
              </a:rPr>
              <a:t>  	Non-Reflexive:						Reflexive:</a:t>
            </a:r>
          </a:p>
          <a:p>
            <a:pPr eaLnBrk="1" hangingPunct="1"/>
            <a:endParaRPr lang="en-US" dirty="0">
              <a:latin typeface="Arial" charset="0"/>
              <a:ea typeface="ヒラギノ角ゴ Pro W3" charset="0"/>
              <a:cs typeface="ヒラギノ角ゴ Pro W3" charset="0"/>
            </a:endParaRPr>
          </a:p>
        </p:txBody>
      </p:sp>
      <p:sp>
        <p:nvSpPr>
          <p:cNvPr id="1030" name="Text Box 6"/>
          <p:cNvSpPr txBox="1">
            <a:spLocks noChangeArrowheads="1"/>
          </p:cNvSpPr>
          <p:nvPr/>
        </p:nvSpPr>
        <p:spPr bwMode="auto">
          <a:xfrm>
            <a:off x="338345" y="3631713"/>
            <a:ext cx="3352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b="1" dirty="0">
                <a:solidFill>
                  <a:srgbClr val="8EB4E3"/>
                </a:solidFill>
                <a:effectLst>
                  <a:outerShdw blurRad="50800" dist="38100" dir="2700000" algn="tl" rotWithShape="0">
                    <a:prstClr val="black">
                      <a:alpha val="40000"/>
                    </a:prstClr>
                  </a:outerShdw>
                </a:effectLst>
              </a:rPr>
              <a:t>Carlos lava la </a:t>
            </a:r>
            <a:r>
              <a:rPr lang="en-US" b="1" dirty="0" err="1">
                <a:solidFill>
                  <a:srgbClr val="8EB4E3"/>
                </a:solidFill>
                <a:effectLst>
                  <a:outerShdw blurRad="50800" dist="38100" dir="2700000" algn="tl" rotWithShape="0">
                    <a:prstClr val="black">
                      <a:alpha val="40000"/>
                    </a:prstClr>
                  </a:outerShdw>
                </a:effectLst>
              </a:rPr>
              <a:t>ropa</a:t>
            </a:r>
            <a:r>
              <a:rPr lang="en-US" altLang="ja-JP" b="1" dirty="0">
                <a:solidFill>
                  <a:srgbClr val="8EB4E3"/>
                </a:solidFill>
                <a:effectLst>
                  <a:outerShdw blurRad="50800" dist="38100" dir="2700000" algn="tl" rotWithShape="0">
                    <a:prstClr val="black">
                      <a:alpha val="40000"/>
                    </a:prstClr>
                  </a:outerShdw>
                </a:effectLst>
              </a:rPr>
              <a:t>.</a:t>
            </a:r>
            <a:endParaRPr lang="en-US" dirty="0">
              <a:solidFill>
                <a:srgbClr val="8EB4E3"/>
              </a:solidFill>
              <a:effectLst>
                <a:outerShdw blurRad="50800" dist="38100" dir="2700000" algn="tl" rotWithShape="0">
                  <a:prstClr val="black">
                    <a:alpha val="40000"/>
                  </a:prstClr>
                </a:outerShdw>
              </a:effectLst>
            </a:endParaRPr>
          </a:p>
        </p:txBody>
      </p:sp>
      <p:sp>
        <p:nvSpPr>
          <p:cNvPr id="1031" name="Text Box 7"/>
          <p:cNvSpPr txBox="1">
            <a:spLocks noChangeArrowheads="1"/>
          </p:cNvSpPr>
          <p:nvPr/>
        </p:nvSpPr>
        <p:spPr bwMode="auto">
          <a:xfrm>
            <a:off x="5105400" y="3631713"/>
            <a:ext cx="3352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altLang="ja-JP" b="1" dirty="0" err="1">
                <a:solidFill>
                  <a:srgbClr val="8EB4E3"/>
                </a:solidFill>
                <a:effectLst>
                  <a:outerShdw blurRad="50800" dist="38100" dir="2700000" algn="tl" rotWithShape="0">
                    <a:prstClr val="black">
                      <a:alpha val="40000"/>
                    </a:prstClr>
                  </a:outerShdw>
                </a:effectLst>
              </a:rPr>
              <a:t>Aarón</a:t>
            </a:r>
            <a:r>
              <a:rPr lang="en-US" altLang="ja-JP" b="1" dirty="0">
                <a:solidFill>
                  <a:srgbClr val="8EB4E3"/>
                </a:solidFill>
                <a:effectLst>
                  <a:outerShdw blurRad="50800" dist="38100" dir="2700000" algn="tl" rotWithShape="0">
                    <a:prstClr val="black">
                      <a:alpha val="40000"/>
                    </a:prstClr>
                  </a:outerShdw>
                </a:effectLst>
              </a:rPr>
              <a:t> se lava.</a:t>
            </a:r>
            <a:endParaRPr lang="en-US" dirty="0">
              <a:solidFill>
                <a:srgbClr val="8EB4E3"/>
              </a:solidFill>
              <a:effectLst>
                <a:outerShdw blurRad="50800" dist="38100" dir="2700000" algn="tl" rotWithShape="0">
                  <a:prstClr val="black">
                    <a:alpha val="40000"/>
                  </a:prstClr>
                </a:outerShdw>
              </a:effectLst>
            </a:endParaRPr>
          </a:p>
        </p:txBody>
      </p:sp>
      <p:sp>
        <p:nvSpPr>
          <p:cNvPr id="1032" name="Text Box 8"/>
          <p:cNvSpPr txBox="1">
            <a:spLocks noChangeArrowheads="1"/>
          </p:cNvSpPr>
          <p:nvPr/>
        </p:nvSpPr>
        <p:spPr bwMode="auto">
          <a:xfrm>
            <a:off x="338345" y="4157179"/>
            <a:ext cx="38862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Tx/>
              <a:buChar char="•"/>
            </a:pPr>
            <a:r>
              <a:rPr lang="en-US" dirty="0">
                <a:effectLst>
                  <a:outerShdw blurRad="50800" dist="38100" dir="2700000" algn="tl" rotWithShape="0">
                    <a:prstClr val="black">
                      <a:alpha val="40000"/>
                    </a:prstClr>
                  </a:outerShdw>
                </a:effectLst>
              </a:rPr>
              <a:t>Carlos = Subject</a:t>
            </a:r>
          </a:p>
          <a:p>
            <a:pPr>
              <a:buFontTx/>
              <a:buChar char="•"/>
            </a:pPr>
            <a:r>
              <a:rPr lang="en-US" dirty="0">
                <a:effectLst>
                  <a:outerShdw blurRad="50800" dist="38100" dir="2700000" algn="tl" rotWithShape="0">
                    <a:prstClr val="black">
                      <a:alpha val="40000"/>
                    </a:prstClr>
                  </a:outerShdw>
                </a:effectLst>
              </a:rPr>
              <a:t>La </a:t>
            </a:r>
            <a:r>
              <a:rPr lang="en-US" dirty="0" err="1">
                <a:effectLst>
                  <a:outerShdw blurRad="50800" dist="38100" dir="2700000" algn="tl" rotWithShape="0">
                    <a:prstClr val="black">
                      <a:alpha val="40000"/>
                    </a:prstClr>
                  </a:outerShdw>
                </a:effectLst>
              </a:rPr>
              <a:t>ropa</a:t>
            </a:r>
            <a:r>
              <a:rPr lang="en-US" dirty="0">
                <a:effectLst>
                  <a:outerShdw blurRad="50800" dist="38100" dir="2700000" algn="tl" rotWithShape="0">
                    <a:prstClr val="black">
                      <a:alpha val="40000"/>
                    </a:prstClr>
                  </a:outerShdw>
                </a:effectLst>
              </a:rPr>
              <a:t> = direct object</a:t>
            </a:r>
          </a:p>
          <a:p>
            <a:pPr>
              <a:buFontTx/>
              <a:buChar char="•"/>
            </a:pPr>
            <a:endParaRPr lang="en-US" dirty="0">
              <a:effectLst>
                <a:outerShdw blurRad="50800" dist="38100" dir="2700000" algn="tl" rotWithShape="0">
                  <a:prstClr val="black">
                    <a:alpha val="40000"/>
                  </a:prstClr>
                </a:outerShdw>
              </a:effectLst>
            </a:endParaRPr>
          </a:p>
          <a:p>
            <a:r>
              <a:rPr lang="en-US" i="1" dirty="0">
                <a:effectLst>
                  <a:outerShdw blurRad="50800" dist="38100" dir="2700000" algn="tl" rotWithShape="0">
                    <a:prstClr val="black">
                      <a:alpha val="40000"/>
                    </a:prstClr>
                  </a:outerShdw>
                </a:effectLst>
              </a:rPr>
              <a:t>Carlos performs action, but the clothes receive it.</a:t>
            </a:r>
            <a:endParaRPr lang="en-US" dirty="0">
              <a:effectLst>
                <a:outerShdw blurRad="50800" dist="38100" dir="2700000" algn="tl" rotWithShape="0">
                  <a:prstClr val="black">
                    <a:alpha val="40000"/>
                  </a:prstClr>
                </a:outerShdw>
              </a:effectLst>
            </a:endParaRPr>
          </a:p>
        </p:txBody>
      </p:sp>
      <p:sp>
        <p:nvSpPr>
          <p:cNvPr id="1033" name="Text Box 9"/>
          <p:cNvSpPr txBox="1">
            <a:spLocks noChangeArrowheads="1"/>
          </p:cNvSpPr>
          <p:nvPr/>
        </p:nvSpPr>
        <p:spPr bwMode="auto">
          <a:xfrm>
            <a:off x="5105400" y="4198324"/>
            <a:ext cx="38862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Tx/>
              <a:buChar char="•"/>
            </a:pPr>
            <a:r>
              <a:rPr lang="en-US" dirty="0" err="1">
                <a:effectLst>
                  <a:outerShdw blurRad="50800" dist="38100" dir="2700000" algn="tl" rotWithShape="0">
                    <a:prstClr val="black">
                      <a:alpha val="40000"/>
                    </a:prstClr>
                  </a:outerShdw>
                </a:effectLst>
              </a:rPr>
              <a:t>Aar</a:t>
            </a:r>
            <a:r>
              <a:rPr lang="en-US" altLang="ja-JP" dirty="0" err="1">
                <a:effectLst>
                  <a:outerShdw blurRad="50800" dist="38100" dir="2700000" algn="tl" rotWithShape="0">
                    <a:prstClr val="black">
                      <a:alpha val="40000"/>
                    </a:prstClr>
                  </a:outerShdw>
                </a:effectLst>
              </a:rPr>
              <a:t>ón</a:t>
            </a:r>
            <a:r>
              <a:rPr lang="en-US" dirty="0">
                <a:effectLst>
                  <a:outerShdw blurRad="50800" dist="38100" dir="2700000" algn="tl" rotWithShape="0">
                    <a:prstClr val="black">
                      <a:alpha val="40000"/>
                    </a:prstClr>
                  </a:outerShdw>
                </a:effectLst>
              </a:rPr>
              <a:t> = Subject</a:t>
            </a:r>
          </a:p>
          <a:p>
            <a:pPr>
              <a:buFontTx/>
              <a:buChar char="•"/>
            </a:pPr>
            <a:r>
              <a:rPr lang="en-US" dirty="0" err="1">
                <a:effectLst>
                  <a:outerShdw blurRad="50800" dist="38100" dir="2700000" algn="tl" rotWithShape="0">
                    <a:prstClr val="black">
                      <a:alpha val="40000"/>
                    </a:prstClr>
                  </a:outerShdw>
                </a:effectLst>
              </a:rPr>
              <a:t>Aar</a:t>
            </a:r>
            <a:r>
              <a:rPr lang="en-US" altLang="ja-JP" dirty="0" err="1">
                <a:effectLst>
                  <a:outerShdw blurRad="50800" dist="38100" dir="2700000" algn="tl" rotWithShape="0">
                    <a:prstClr val="black">
                      <a:alpha val="40000"/>
                    </a:prstClr>
                  </a:outerShdw>
                </a:effectLst>
              </a:rPr>
              <a:t>ón</a:t>
            </a:r>
            <a:r>
              <a:rPr lang="en-US" dirty="0">
                <a:effectLst>
                  <a:outerShdw blurRad="50800" dist="38100" dir="2700000" algn="tl" rotWithShape="0">
                    <a:prstClr val="black">
                      <a:alpha val="40000"/>
                    </a:prstClr>
                  </a:outerShdw>
                </a:effectLst>
              </a:rPr>
              <a:t> = direct object</a:t>
            </a:r>
          </a:p>
          <a:p>
            <a:pPr>
              <a:buFontTx/>
              <a:buChar char="•"/>
            </a:pPr>
            <a:endParaRPr lang="en-US" dirty="0">
              <a:effectLst>
                <a:outerShdw blurRad="50800" dist="38100" dir="2700000" algn="tl" rotWithShape="0">
                  <a:prstClr val="black">
                    <a:alpha val="40000"/>
                  </a:prstClr>
                </a:outerShdw>
              </a:effectLst>
            </a:endParaRPr>
          </a:p>
          <a:p>
            <a:r>
              <a:rPr lang="en-US" i="1" dirty="0" err="1">
                <a:effectLst>
                  <a:outerShdw blurRad="50800" dist="38100" dir="2700000" algn="tl" rotWithShape="0">
                    <a:prstClr val="black">
                      <a:alpha val="40000"/>
                    </a:prstClr>
                  </a:outerShdw>
                </a:effectLst>
              </a:rPr>
              <a:t>Aar</a:t>
            </a:r>
            <a:r>
              <a:rPr lang="en-US" altLang="ja-JP" i="1" dirty="0" err="1">
                <a:effectLst>
                  <a:outerShdw blurRad="50800" dist="38100" dir="2700000" algn="tl" rotWithShape="0">
                    <a:prstClr val="black">
                      <a:alpha val="40000"/>
                    </a:prstClr>
                  </a:outerShdw>
                </a:effectLst>
              </a:rPr>
              <a:t>ón</a:t>
            </a:r>
            <a:r>
              <a:rPr lang="en-US" i="1" dirty="0">
                <a:effectLst>
                  <a:outerShdw blurRad="50800" dist="38100" dir="2700000" algn="tl" rotWithShape="0">
                    <a:prstClr val="black">
                      <a:alpha val="40000"/>
                    </a:prstClr>
                  </a:outerShdw>
                </a:effectLst>
              </a:rPr>
              <a:t> performs action, and he receives it.</a:t>
            </a:r>
            <a:endParaRPr lang="en-US" dirty="0">
              <a:effectLst>
                <a:outerShdw blurRad="50800" dist="38100" dir="2700000" algn="tl" rotWithShape="0">
                  <a:prstClr val="black">
                    <a:alpha val="40000"/>
                  </a:prstClr>
                </a:outerShdw>
              </a:effectLst>
            </a:endParaRPr>
          </a:p>
        </p:txBody>
      </p:sp>
      <p:pic>
        <p:nvPicPr>
          <p:cNvPr id="2253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100" y="1828800"/>
            <a:ext cx="1803400" cy="175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828800"/>
            <a:ext cx="1620838" cy="182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itle 1"/>
          <p:cNvSpPr txBox="1">
            <a:spLocks/>
          </p:cNvSpPr>
          <p:nvPr/>
        </p:nvSpPr>
        <p:spPr>
          <a:xfrm>
            <a:off x="0" y="0"/>
            <a:ext cx="9144000" cy="97027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3842420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2">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3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3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3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autoUpdateAnimBg="0"/>
      <p:bldP spid="1031" grpId="0" build="p" autoUpdateAnimBg="0"/>
      <p:bldP spid="1032" grpId="0" build="p" autoUpdateAnimBg="0"/>
      <p:bldP spid="103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3000"/>
            <a:ext cx="9143999" cy="4753464"/>
          </a:xfrm>
        </p:spPr>
        <p:txBody>
          <a:bodyPr>
            <a:normAutofit/>
          </a:bodyPr>
          <a:lstStyle/>
          <a:p>
            <a:r>
              <a:rPr lang="en-US" sz="4000" dirty="0" err="1">
                <a:solidFill>
                  <a:schemeClr val="tx1"/>
                </a:solidFill>
                <a:effectLst>
                  <a:outerShdw blurRad="50800" dist="38100" dir="2700000" algn="tl" rotWithShape="0">
                    <a:prstClr val="black">
                      <a:alpha val="40000"/>
                    </a:prstClr>
                  </a:outerShdw>
                </a:effectLst>
              </a:rPr>
              <a:t>Lavarse</a:t>
            </a:r>
            <a:r>
              <a:rPr lang="en-US" sz="4000" dirty="0">
                <a:solidFill>
                  <a:schemeClr val="tx1"/>
                </a:solidFill>
                <a:effectLst>
                  <a:outerShdw blurRad="50800" dist="38100" dir="2700000" algn="tl" rotWithShape="0">
                    <a:prstClr val="black">
                      <a:alpha val="40000"/>
                    </a:prstClr>
                  </a:outerShdw>
                </a:effectLst>
              </a:rPr>
              <a:t> </a:t>
            </a:r>
            <a:r>
              <a:rPr lang="mr-IN" sz="4000" dirty="0">
                <a:solidFill>
                  <a:schemeClr val="tx1"/>
                </a:solidFill>
                <a:effectLst>
                  <a:outerShdw blurRad="50800" dist="38100" dir="2700000" algn="tl" rotWithShape="0">
                    <a:prstClr val="black">
                      <a:alpha val="40000"/>
                    </a:prstClr>
                  </a:outerShdw>
                </a:effectLst>
              </a:rPr>
              <a:t>–</a:t>
            </a:r>
            <a:r>
              <a:rPr lang="en-US" sz="4000" dirty="0">
                <a:solidFill>
                  <a:schemeClr val="tx1"/>
                </a:solidFill>
                <a:effectLst>
                  <a:outerShdw blurRad="50800" dist="38100" dir="2700000" algn="tl" rotWithShape="0">
                    <a:prstClr val="black">
                      <a:alpha val="40000"/>
                    </a:prstClr>
                  </a:outerShdw>
                </a:effectLst>
              </a:rPr>
              <a:t> To wash oneself</a:t>
            </a:r>
          </a:p>
          <a:p>
            <a:r>
              <a:rPr lang="en-US" sz="4000" dirty="0">
                <a:solidFill>
                  <a:schemeClr val="tx1"/>
                </a:solidFill>
                <a:effectLst>
                  <a:outerShdw blurRad="50800" dist="38100" dir="2700000" algn="tl" rotWithShape="0">
                    <a:prstClr val="black">
                      <a:alpha val="40000"/>
                    </a:prstClr>
                  </a:outerShdw>
                </a:effectLst>
              </a:rPr>
              <a:t>(Present tense)</a:t>
            </a:r>
            <a:endParaRPr lang="es-ES_tradnl" sz="4000" dirty="0">
              <a:solidFill>
                <a:schemeClr val="tx1"/>
              </a:solidFill>
              <a:effectLst>
                <a:outerShdw blurRad="50800" dist="38100" dir="2700000" algn="tl" rotWithShape="0">
                  <a:prstClr val="black">
                    <a:alpha val="40000"/>
                  </a:prstClr>
                </a:outerShdw>
              </a:effectLst>
            </a:endParaRPr>
          </a:p>
          <a:p>
            <a:pPr algn="l"/>
            <a:r>
              <a:rPr lang="es-ES_tradnl" sz="4000" dirty="0" err="1">
                <a:solidFill>
                  <a:schemeClr val="tx1"/>
                </a:solidFill>
                <a:effectLst>
                  <a:outerShdw blurRad="50800" dist="38100" dir="2700000" algn="tl" rotWithShape="0">
                    <a:prstClr val="black">
                      <a:alpha val="40000"/>
                    </a:prstClr>
                  </a:outerShdw>
                </a:effectLst>
              </a:rPr>
              <a:t>Step</a:t>
            </a:r>
            <a:r>
              <a:rPr lang="es-ES_tradnl" sz="4000" dirty="0">
                <a:solidFill>
                  <a:schemeClr val="tx1"/>
                </a:solidFill>
                <a:effectLst>
                  <a:outerShdw blurRad="50800" dist="38100" dir="2700000" algn="tl" rotWithShape="0">
                    <a:prstClr val="black">
                      <a:alpha val="40000"/>
                    </a:prstClr>
                  </a:outerShdw>
                </a:effectLst>
              </a:rPr>
              <a:t> 1: </a:t>
            </a:r>
            <a:r>
              <a:rPr lang="en-US" sz="4000" dirty="0" err="1">
                <a:solidFill>
                  <a:schemeClr val="tx1"/>
                </a:solidFill>
                <a:effectLst>
                  <a:outerShdw blurRad="50800" dist="38100" dir="2700000" algn="tl" rotWithShape="0">
                    <a:prstClr val="black">
                      <a:alpha val="40000"/>
                    </a:prstClr>
                  </a:outerShdw>
                </a:effectLst>
              </a:rPr>
              <a:t>Lavarse</a:t>
            </a:r>
            <a:r>
              <a:rPr lang="en-US" sz="4000" dirty="0">
                <a:solidFill>
                  <a:schemeClr val="tx1"/>
                </a:solidFill>
                <a:effectLst>
                  <a:outerShdw blurRad="50800" dist="38100" dir="2700000" algn="tl" rotWithShape="0">
                    <a:prstClr val="black">
                      <a:alpha val="40000"/>
                    </a:prstClr>
                  </a:outerShdw>
                </a:effectLst>
              </a:rPr>
              <a:t> </a:t>
            </a:r>
            <a:r>
              <a:rPr lang="mr-IN" sz="4000" dirty="0">
                <a:solidFill>
                  <a:schemeClr val="tx1"/>
                </a:solidFill>
                <a:effectLst>
                  <a:outerShdw blurRad="50800" dist="38100" dir="2700000" algn="tl" rotWithShape="0">
                    <a:prstClr val="black">
                      <a:alpha val="40000"/>
                    </a:prstClr>
                  </a:outerShdw>
                </a:effectLst>
              </a:rPr>
              <a:t>–</a:t>
            </a:r>
            <a:r>
              <a:rPr lang="en-US" sz="4000" dirty="0">
                <a:solidFill>
                  <a:schemeClr val="tx1"/>
                </a:solidFill>
                <a:effectLst>
                  <a:outerShdw blurRad="50800" dist="38100" dir="2700000" algn="tl" rotWithShape="0">
                    <a:prstClr val="black">
                      <a:alpha val="40000"/>
                    </a:prstClr>
                  </a:outerShdw>
                </a:effectLst>
              </a:rPr>
              <a:t> To wash oneself</a:t>
            </a:r>
          </a:p>
          <a:p>
            <a:pPr algn="l"/>
            <a:r>
              <a:rPr lang="en-US" sz="4000" dirty="0">
                <a:solidFill>
                  <a:schemeClr val="tx1"/>
                </a:solidFill>
                <a:effectLst>
                  <a:outerShdw blurRad="50800" dist="38100" dir="2700000" algn="tl" rotWithShape="0">
                    <a:prstClr val="black">
                      <a:alpha val="40000"/>
                    </a:prstClr>
                  </a:outerShdw>
                </a:effectLst>
              </a:rPr>
              <a:t>Step 2: Se </a:t>
            </a:r>
            <a:r>
              <a:rPr lang="en-US" sz="4000" dirty="0" err="1">
                <a:solidFill>
                  <a:schemeClr val="tx1"/>
                </a:solidFill>
                <a:effectLst>
                  <a:outerShdw blurRad="50800" dist="38100" dir="2700000" algn="tl" rotWithShape="0">
                    <a:prstClr val="black">
                      <a:alpha val="40000"/>
                    </a:prstClr>
                  </a:outerShdw>
                </a:effectLst>
              </a:rPr>
              <a:t>Lavar</a:t>
            </a:r>
            <a:r>
              <a:rPr lang="en-US" sz="4000" dirty="0">
                <a:solidFill>
                  <a:schemeClr val="tx1"/>
                </a:solidFill>
                <a:effectLst>
                  <a:outerShdw blurRad="50800" dist="38100" dir="2700000" algn="tl" rotWithShape="0">
                    <a:prstClr val="black">
                      <a:alpha val="40000"/>
                    </a:prstClr>
                  </a:outerShdw>
                </a:effectLst>
              </a:rPr>
              <a:t>  (Move se in front)</a:t>
            </a:r>
          </a:p>
          <a:p>
            <a:pPr algn="l"/>
            <a:r>
              <a:rPr lang="en-US" sz="4000" dirty="0">
                <a:solidFill>
                  <a:schemeClr val="tx1"/>
                </a:solidFill>
                <a:effectLst>
                  <a:outerShdw blurRad="50800" dist="38100" dir="2700000" algn="tl" rotWithShape="0">
                    <a:prstClr val="black">
                      <a:alpha val="40000"/>
                    </a:prstClr>
                  </a:outerShdw>
                </a:effectLst>
              </a:rPr>
              <a:t>Step 3: </a:t>
            </a:r>
            <a:r>
              <a:rPr lang="en-US" sz="4000" strike="sngStrike" dirty="0">
                <a:solidFill>
                  <a:schemeClr val="tx1"/>
                </a:solidFill>
                <a:effectLst>
                  <a:outerShdw blurRad="50800" dist="38100" dir="2700000" algn="tl" rotWithShape="0">
                    <a:prstClr val="black">
                      <a:alpha val="40000"/>
                    </a:prstClr>
                  </a:outerShdw>
                </a:effectLst>
              </a:rPr>
              <a:t>Se</a:t>
            </a:r>
            <a:r>
              <a:rPr lang="en-US" sz="4000" dirty="0">
                <a:solidFill>
                  <a:schemeClr val="tx1"/>
                </a:solidFill>
                <a:effectLst>
                  <a:outerShdw blurRad="50800" dist="38100" dir="2700000" algn="tl" rotWithShape="0">
                    <a:prstClr val="black">
                      <a:alpha val="40000"/>
                    </a:prstClr>
                  </a:outerShdw>
                </a:effectLst>
              </a:rPr>
              <a:t> </a:t>
            </a:r>
            <a:r>
              <a:rPr lang="en-US" sz="4000" dirty="0" err="1">
                <a:solidFill>
                  <a:schemeClr val="tx1"/>
                </a:solidFill>
                <a:effectLst>
                  <a:outerShdw blurRad="50800" dist="38100" dir="2700000" algn="tl" rotWithShape="0">
                    <a:prstClr val="black">
                      <a:alpha val="40000"/>
                    </a:prstClr>
                  </a:outerShdw>
                </a:effectLst>
              </a:rPr>
              <a:t>Lav</a:t>
            </a:r>
            <a:r>
              <a:rPr lang="en-US" sz="4000" strike="sngStrike" dirty="0" err="1">
                <a:solidFill>
                  <a:schemeClr val="tx1"/>
                </a:solidFill>
                <a:effectLst>
                  <a:outerShdw blurRad="50800" dist="38100" dir="2700000" algn="tl" rotWithShape="0">
                    <a:prstClr val="black">
                      <a:alpha val="40000"/>
                    </a:prstClr>
                  </a:outerShdw>
                </a:effectLst>
              </a:rPr>
              <a:t>ar</a:t>
            </a:r>
            <a:r>
              <a:rPr lang="en-US" sz="4000" dirty="0">
                <a:solidFill>
                  <a:schemeClr val="tx1"/>
                </a:solidFill>
                <a:effectLst>
                  <a:outerShdw blurRad="50800" dist="38100" dir="2700000" algn="tl" rotWithShape="0">
                    <a:prstClr val="black">
                      <a:alpha val="40000"/>
                    </a:prstClr>
                  </a:outerShdw>
                </a:effectLst>
              </a:rPr>
              <a:t>  (Change se and ending)</a:t>
            </a: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292042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3000"/>
            <a:ext cx="9143999" cy="4753464"/>
          </a:xfrm>
        </p:spPr>
        <p:txBody>
          <a:bodyPr>
            <a:normAutofit/>
          </a:bodyPr>
          <a:lstStyle/>
          <a:p>
            <a:r>
              <a:rPr lang="en-US" sz="4000" dirty="0" err="1">
                <a:solidFill>
                  <a:schemeClr val="tx1"/>
                </a:solidFill>
                <a:effectLst>
                  <a:outerShdw blurRad="50800" dist="38100" dir="2700000" algn="tl" rotWithShape="0">
                    <a:prstClr val="black">
                      <a:alpha val="40000"/>
                    </a:prstClr>
                  </a:outerShdw>
                </a:effectLst>
              </a:rPr>
              <a:t>Lavarse</a:t>
            </a:r>
            <a:r>
              <a:rPr lang="en-US" sz="4000" dirty="0">
                <a:solidFill>
                  <a:schemeClr val="tx1"/>
                </a:solidFill>
                <a:effectLst>
                  <a:outerShdw blurRad="50800" dist="38100" dir="2700000" algn="tl" rotWithShape="0">
                    <a:prstClr val="black">
                      <a:alpha val="40000"/>
                    </a:prstClr>
                  </a:outerShdw>
                </a:effectLst>
              </a:rPr>
              <a:t> </a:t>
            </a:r>
            <a:r>
              <a:rPr lang="mr-IN" sz="4000" dirty="0">
                <a:solidFill>
                  <a:schemeClr val="tx1"/>
                </a:solidFill>
                <a:effectLst>
                  <a:outerShdw blurRad="50800" dist="38100" dir="2700000" algn="tl" rotWithShape="0">
                    <a:prstClr val="black">
                      <a:alpha val="40000"/>
                    </a:prstClr>
                  </a:outerShdw>
                </a:effectLst>
              </a:rPr>
              <a:t>–</a:t>
            </a:r>
            <a:r>
              <a:rPr lang="en-US" sz="4000" dirty="0">
                <a:solidFill>
                  <a:schemeClr val="tx1"/>
                </a:solidFill>
                <a:effectLst>
                  <a:outerShdw blurRad="50800" dist="38100" dir="2700000" algn="tl" rotWithShape="0">
                    <a:prstClr val="black">
                      <a:alpha val="40000"/>
                    </a:prstClr>
                  </a:outerShdw>
                </a:effectLst>
              </a:rPr>
              <a:t> To wash oneself</a:t>
            </a:r>
          </a:p>
          <a:p>
            <a:r>
              <a:rPr lang="en-US" sz="4000" dirty="0">
                <a:solidFill>
                  <a:schemeClr val="tx1"/>
                </a:solidFill>
                <a:effectLst>
                  <a:outerShdw blurRad="50800" dist="38100" dir="2700000" algn="tl" rotWithShape="0">
                    <a:prstClr val="black">
                      <a:alpha val="40000"/>
                    </a:prstClr>
                  </a:outerShdw>
                </a:effectLst>
              </a:rPr>
              <a:t>(Present tense)</a:t>
            </a:r>
            <a:endParaRPr lang="es-ES_tradnl" sz="4000" dirty="0">
              <a:solidFill>
                <a:schemeClr val="tx1"/>
              </a:solidFill>
              <a:effectLst>
                <a:outerShdw blurRad="50800" dist="38100" dir="2700000" algn="tl" rotWithShape="0">
                  <a:prstClr val="black">
                    <a:alpha val="40000"/>
                  </a:prstClr>
                </a:outerShdw>
              </a:effectLst>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graphicFrame>
        <p:nvGraphicFramePr>
          <p:cNvPr id="4" name="Table 3"/>
          <p:cNvGraphicFramePr>
            <a:graphicFrameLocks noGrp="1"/>
          </p:cNvGraphicFramePr>
          <p:nvPr>
            <p:extLst>
              <p:ext uri="{D42A27DB-BD31-4B8C-83A1-F6EECF244321}">
                <p14:modId xmlns:p14="http://schemas.microsoft.com/office/powerpoint/2010/main" val="1176897854"/>
              </p:ext>
            </p:extLst>
          </p:nvPr>
        </p:nvGraphicFramePr>
        <p:xfrm>
          <a:off x="1" y="2568406"/>
          <a:ext cx="9143998" cy="3901440"/>
        </p:xfrm>
        <a:graphic>
          <a:graphicData uri="http://schemas.openxmlformats.org/drawingml/2006/table">
            <a:tbl>
              <a:tblPr firstRow="1" bandRow="1">
                <a:tableStyleId>{5C22544A-7EE6-4342-B048-85BDC9FD1C3A}</a:tableStyleId>
              </a:tblPr>
              <a:tblGrid>
                <a:gridCol w="1454203">
                  <a:extLst>
                    <a:ext uri="{9D8B030D-6E8A-4147-A177-3AD203B41FA5}">
                      <a16:colId xmlns:a16="http://schemas.microsoft.com/office/drawing/2014/main" val="20000"/>
                    </a:ext>
                  </a:extLst>
                </a:gridCol>
                <a:gridCol w="2650702">
                  <a:extLst>
                    <a:ext uri="{9D8B030D-6E8A-4147-A177-3AD203B41FA5}">
                      <a16:colId xmlns:a16="http://schemas.microsoft.com/office/drawing/2014/main" val="20001"/>
                    </a:ext>
                  </a:extLst>
                </a:gridCol>
                <a:gridCol w="2153695">
                  <a:extLst>
                    <a:ext uri="{9D8B030D-6E8A-4147-A177-3AD203B41FA5}">
                      <a16:colId xmlns:a16="http://schemas.microsoft.com/office/drawing/2014/main" val="20002"/>
                    </a:ext>
                  </a:extLst>
                </a:gridCol>
                <a:gridCol w="2885398">
                  <a:extLst>
                    <a:ext uri="{9D8B030D-6E8A-4147-A177-3AD203B41FA5}">
                      <a16:colId xmlns:a16="http://schemas.microsoft.com/office/drawing/2014/main" val="20003"/>
                    </a:ext>
                  </a:extLst>
                </a:gridCol>
              </a:tblGrid>
              <a:tr h="370840">
                <a:tc gridSpan="2">
                  <a:txBody>
                    <a:bodyPr/>
                    <a:lstStyle/>
                    <a:p>
                      <a:pPr algn="ctr"/>
                      <a:r>
                        <a:rPr lang="en-US" sz="2800" dirty="0">
                          <a:effectLst>
                            <a:outerShdw blurRad="50800" dist="38100" dir="2700000" algn="tl" rotWithShape="0">
                              <a:srgbClr val="000000">
                                <a:alpha val="43000"/>
                              </a:srgbClr>
                            </a:outerShdw>
                          </a:effectLst>
                        </a:rPr>
                        <a:t>Singular</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a:effectLst>
                            <a:outerShdw blurRad="50800" dist="38100" dir="2700000" algn="tl" rotWithShape="0">
                              <a:srgbClr val="000000">
                                <a:alpha val="43000"/>
                              </a:srgbClr>
                            </a:outerShdw>
                          </a:effectLst>
                        </a:rPr>
                        <a:t>Plural</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extLst>
                  <a:ext uri="{0D108BD9-81ED-4DB2-BD59-A6C34878D82A}">
                    <a16:rowId xmlns:a16="http://schemas.microsoft.com/office/drawing/2014/main" val="10000"/>
                  </a:ext>
                </a:extLst>
              </a:tr>
              <a:tr h="370840">
                <a:tc>
                  <a:txBody>
                    <a:bodyPr/>
                    <a:lstStyle/>
                    <a:p>
                      <a:r>
                        <a:rPr lang="es-ES_tradnl" sz="3200" noProof="0" dirty="0">
                          <a:solidFill>
                            <a:schemeClr val="tx1"/>
                          </a:solidFill>
                          <a:effectLst>
                            <a:outerShdw blurRad="50800" dist="38100" dir="2700000" algn="tl" rotWithShape="0">
                              <a:srgbClr val="000000">
                                <a:alpha val="43000"/>
                              </a:srgbClr>
                            </a:outerShdw>
                          </a:effectLst>
                        </a:rPr>
                        <a:t>Yo</a:t>
                      </a:r>
                    </a:p>
                  </a:txBody>
                  <a:tcPr>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rgbClr val="BFCFE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Nosotros</a:t>
                      </a:r>
                    </a:p>
                    <a:p>
                      <a:r>
                        <a:rPr lang="es-ES_tradnl" sz="3200" i="0" noProof="0" dirty="0">
                          <a:solidFill>
                            <a:schemeClr val="tx1"/>
                          </a:solidFill>
                          <a:effectLst>
                            <a:outerShdw blurRad="50800" dist="38100" dir="2700000" algn="tl" rotWithShape="0">
                              <a:srgbClr val="000000">
                                <a:alpha val="43000"/>
                              </a:srgbClr>
                            </a:outerShdw>
                          </a:effectLst>
                        </a:rPr>
                        <a:t>Nosotras</a:t>
                      </a:r>
                    </a:p>
                  </a:txBody>
                  <a:tcPr>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B w="38100" cap="flat" cmpd="sng" algn="ctr">
                      <a:solidFill>
                        <a:scrgbClr r="0" g="0" b="0"/>
                      </a:solidFill>
                      <a:prstDash val="solid"/>
                      <a:round/>
                      <a:headEnd type="none" w="med" len="med"/>
                      <a:tailEnd type="none" w="med" len="med"/>
                    </a:lnB>
                    <a:solidFill>
                      <a:srgbClr val="BFCFEF"/>
                    </a:solidFill>
                  </a:tcPr>
                </a:tc>
                <a:extLst>
                  <a:ext uri="{0D108BD9-81ED-4DB2-BD59-A6C34878D82A}">
                    <a16:rowId xmlns:a16="http://schemas.microsoft.com/office/drawing/2014/main" val="10001"/>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Tú</a:t>
                      </a: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Vosotros</a:t>
                      </a:r>
                    </a:p>
                    <a:p>
                      <a:r>
                        <a:rPr lang="es-ES_tradnl" sz="3200" i="0" noProof="0" dirty="0">
                          <a:solidFill>
                            <a:schemeClr val="tx1"/>
                          </a:solidFill>
                          <a:effectLst>
                            <a:outerShdw blurRad="50800" dist="38100" dir="2700000" algn="tl" rotWithShape="0">
                              <a:srgbClr val="000000">
                                <a:alpha val="43000"/>
                              </a:srgbClr>
                            </a:outerShdw>
                          </a:effectLst>
                        </a:rPr>
                        <a:t>Vosotras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extLst>
                  <a:ext uri="{0D108BD9-81ED-4DB2-BD59-A6C34878D82A}">
                    <a16:rowId xmlns:a16="http://schemas.microsoft.com/office/drawing/2014/main" val="10002"/>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Ud./Él/Ella</a:t>
                      </a:r>
                    </a:p>
                  </a:txBody>
                  <a:tcPr>
                    <a:lnT w="38100" cap="flat" cmpd="sng" algn="ctr">
                      <a:solidFill>
                        <a:scrgbClr r="0" g="0" b="0"/>
                      </a:solidFill>
                      <a:prstDash val="solid"/>
                      <a:round/>
                      <a:headEnd type="none" w="med" len="med"/>
                      <a:tailEnd type="none" w="med" len="med"/>
                    </a:lnT>
                    <a:solidFill>
                      <a:srgbClr val="15458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rgbClr val="BFCFE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3200" i="0" kern="1200" noProof="0" dirty="0">
                          <a:solidFill>
                            <a:schemeClr val="tx1"/>
                          </a:solidFill>
                          <a:effectLst>
                            <a:outerShdw blurRad="50800" dist="38100" dir="2700000" algn="tl" rotWithShape="0">
                              <a:srgbClr val="000000">
                                <a:alpha val="43000"/>
                              </a:srgbClr>
                            </a:outerShdw>
                          </a:effectLst>
                          <a:latin typeface="+mn-lt"/>
                          <a:ea typeface="+mn-ea"/>
                          <a:cs typeface="+mn-cs"/>
                        </a:rPr>
                        <a:t>Uds./Ellos/Ellas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rgbClr val="15458F"/>
                    </a:solidFill>
                  </a:tcPr>
                </a:tc>
                <a:tc>
                  <a:txBody>
                    <a:bodyPr/>
                    <a:lstStyle/>
                    <a:p>
                      <a:pPr marL="349250" marR="0" indent="0" algn="l" defTabSz="457200" rtl="0" eaLnBrk="1" fontAlgn="auto" latinLnBrk="0" hangingPunct="1">
                        <a:lnSpc>
                          <a:spcPct val="100000"/>
                        </a:lnSpc>
                        <a:spcBef>
                          <a:spcPts val="0"/>
                        </a:spcBef>
                        <a:spcAft>
                          <a:spcPts val="0"/>
                        </a:spcAft>
                        <a:buClrTx/>
                        <a:buSzTx/>
                        <a:buFontTx/>
                        <a:buNone/>
                        <a:tabLst/>
                        <a:defRPr/>
                      </a:pPr>
                      <a:endParaRPr lang="es-ES_tradnl" sz="2400" i="1"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T w="38100" cap="flat" cmpd="sng" algn="ctr">
                      <a:solidFill>
                        <a:scrgbClr r="0" g="0" b="0"/>
                      </a:solidFill>
                      <a:prstDash val="solid"/>
                      <a:round/>
                      <a:headEnd type="none" w="med" len="med"/>
                      <a:tailEnd type="none" w="med" len="med"/>
                    </a:lnT>
                    <a:solidFill>
                      <a:srgbClr val="BFCFEF"/>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54945269"/>
              </p:ext>
            </p:extLst>
          </p:nvPr>
        </p:nvGraphicFramePr>
        <p:xfrm>
          <a:off x="1524000" y="3328332"/>
          <a:ext cx="2247421" cy="57912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370840">
                <a:tc>
                  <a:txBody>
                    <a:bodyPr/>
                    <a:lstStyle/>
                    <a:p>
                      <a:r>
                        <a:rPr lang="en-US" sz="3200" i="0" noProof="0" dirty="0">
                          <a:solidFill>
                            <a:srgbClr val="800000"/>
                          </a:solidFill>
                          <a:effectLst>
                            <a:outerShdw blurRad="50800" dist="38100" dir="2700000" algn="tl" rotWithShape="0">
                              <a:srgbClr val="000000">
                                <a:alpha val="43000"/>
                              </a:srgbClr>
                            </a:outerShdw>
                          </a:effectLst>
                        </a:rPr>
                        <a:t>me</a:t>
                      </a:r>
                      <a:r>
                        <a:rPr lang="en-US" sz="3200" i="0" noProof="0" dirty="0">
                          <a:solidFill>
                            <a:schemeClr val="bg1"/>
                          </a:solidFill>
                          <a:effectLst>
                            <a:outerShdw blurRad="50800" dist="38100" dir="2700000" algn="tl" rotWithShape="0">
                              <a:srgbClr val="000000">
                                <a:alpha val="43000"/>
                              </a:srgbClr>
                            </a:outerShdw>
                          </a:effectLst>
                        </a:rPr>
                        <a:t> </a:t>
                      </a:r>
                      <a:r>
                        <a:rPr lang="en-US" sz="3200" i="0" noProof="0" dirty="0" err="1">
                          <a:solidFill>
                            <a:schemeClr val="bg1"/>
                          </a:solidFill>
                          <a:effectLst>
                            <a:outerShdw blurRad="50800" dist="38100" dir="2700000" algn="tl" rotWithShape="0">
                              <a:srgbClr val="000000">
                                <a:alpha val="43000"/>
                              </a:srgbClr>
                            </a:outerShdw>
                          </a:effectLst>
                        </a:rPr>
                        <a:t>lavo</a:t>
                      </a:r>
                      <a:endParaRPr lang="es-ES_tradnl" sz="2200" i="0"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3573753"/>
              </p:ext>
            </p:extLst>
          </p:nvPr>
        </p:nvGraphicFramePr>
        <p:xfrm>
          <a:off x="1524000" y="4395132"/>
          <a:ext cx="2136092" cy="579120"/>
        </p:xfrm>
        <a:graphic>
          <a:graphicData uri="http://schemas.openxmlformats.org/drawingml/2006/table">
            <a:tbl>
              <a:tblPr firstRow="1" bandRow="1">
                <a:tableStyleId>{5C22544A-7EE6-4342-B048-85BDC9FD1C3A}</a:tableStyleId>
              </a:tblPr>
              <a:tblGrid>
                <a:gridCol w="2136092">
                  <a:extLst>
                    <a:ext uri="{9D8B030D-6E8A-4147-A177-3AD203B41FA5}">
                      <a16:colId xmlns:a16="http://schemas.microsoft.com/office/drawing/2014/main" val="20000"/>
                    </a:ext>
                  </a:extLst>
                </a:gridCol>
              </a:tblGrid>
              <a:tr h="370840">
                <a:tc>
                  <a:txBody>
                    <a:bodyPr/>
                    <a:lstStyle/>
                    <a:p>
                      <a:r>
                        <a:rPr lang="en-US" sz="3200" i="0" noProof="0" dirty="0" err="1">
                          <a:solidFill>
                            <a:srgbClr val="800000"/>
                          </a:solidFill>
                          <a:effectLst>
                            <a:outerShdw blurRad="50800" dist="38100" dir="2700000" algn="tl" rotWithShape="0">
                              <a:prstClr val="black">
                                <a:alpha val="40000"/>
                              </a:prstClr>
                            </a:outerShdw>
                          </a:effectLst>
                        </a:rPr>
                        <a:t>te</a:t>
                      </a:r>
                      <a:r>
                        <a:rPr lang="en-US" sz="3200" i="0" baseline="0" noProof="0" dirty="0">
                          <a:solidFill>
                            <a:srgbClr val="000000"/>
                          </a:solidFill>
                          <a:effectLst>
                            <a:outerShdw blurRad="50800" dist="38100" dir="2700000" algn="tl" rotWithShape="0">
                              <a:prstClr val="black">
                                <a:alpha val="40000"/>
                              </a:prstClr>
                            </a:outerShdw>
                          </a:effectLst>
                        </a:rPr>
                        <a:t> lavas</a:t>
                      </a:r>
                      <a:endParaRPr lang="es-ES_tradnl" sz="2200" i="1" noProof="0" dirty="0">
                        <a:solidFill>
                          <a:srgbClr val="595959"/>
                        </a:solidFill>
                        <a:effectLst>
                          <a:outerShdw blurRad="50800" dist="38100" dir="2700000" algn="tl" rotWithShape="0">
                            <a:prstClr val="black">
                              <a:alpha val="40000"/>
                            </a:prst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13405620"/>
              </p:ext>
            </p:extLst>
          </p:nvPr>
        </p:nvGraphicFramePr>
        <p:xfrm>
          <a:off x="1524000" y="5507652"/>
          <a:ext cx="2247421" cy="60960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6096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i="0" noProof="0" dirty="0">
                          <a:solidFill>
                            <a:srgbClr val="800000"/>
                          </a:solidFill>
                          <a:effectLst>
                            <a:outerShdw blurRad="50800" dist="38100" dir="2700000" algn="tl" rotWithShape="0">
                              <a:srgbClr val="000000">
                                <a:alpha val="43000"/>
                              </a:srgbClr>
                            </a:outerShdw>
                          </a:effectLst>
                        </a:rPr>
                        <a:t>se</a:t>
                      </a:r>
                      <a:r>
                        <a:rPr lang="en-US" sz="3200" i="0" baseline="0" noProof="0" dirty="0">
                          <a:solidFill>
                            <a:srgbClr val="000000"/>
                          </a:solidFill>
                          <a:effectLst>
                            <a:outerShdw blurRad="50800" dist="38100" dir="2700000" algn="tl" rotWithShape="0">
                              <a:srgbClr val="000000">
                                <a:alpha val="43000"/>
                              </a:srgbClr>
                            </a:outerShdw>
                          </a:effectLst>
                        </a:rPr>
                        <a:t> lava</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15464119"/>
              </p:ext>
            </p:extLst>
          </p:nvPr>
        </p:nvGraphicFramePr>
        <p:xfrm>
          <a:off x="6332232" y="3283118"/>
          <a:ext cx="2577070" cy="624334"/>
        </p:xfrm>
        <a:graphic>
          <a:graphicData uri="http://schemas.openxmlformats.org/drawingml/2006/table">
            <a:tbl>
              <a:tblPr firstRow="1" bandRow="1">
                <a:tableStyleId>{5C22544A-7EE6-4342-B048-85BDC9FD1C3A}</a:tableStyleId>
              </a:tblPr>
              <a:tblGrid>
                <a:gridCol w="2577070">
                  <a:extLst>
                    <a:ext uri="{9D8B030D-6E8A-4147-A177-3AD203B41FA5}">
                      <a16:colId xmlns:a16="http://schemas.microsoft.com/office/drawing/2014/main" val="20000"/>
                    </a:ext>
                  </a:extLst>
                </a:gridCol>
              </a:tblGrid>
              <a:tr h="624334">
                <a:tc>
                  <a:txBody>
                    <a:bodyPr/>
                    <a:lstStyle/>
                    <a:p>
                      <a:r>
                        <a:rPr lang="en-US" sz="3200" i="0" noProof="0" dirty="0" err="1">
                          <a:solidFill>
                            <a:srgbClr val="800000"/>
                          </a:solidFill>
                          <a:effectLst>
                            <a:outerShdw blurRad="50800" dist="38100" dir="2700000" algn="tl" rotWithShape="0">
                              <a:srgbClr val="000000">
                                <a:alpha val="43000"/>
                              </a:srgbClr>
                            </a:outerShdw>
                          </a:effectLst>
                        </a:rPr>
                        <a:t>nos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lavamos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28121994"/>
              </p:ext>
            </p:extLst>
          </p:nvPr>
        </p:nvGraphicFramePr>
        <p:xfrm>
          <a:off x="6332232" y="4395132"/>
          <a:ext cx="2305601" cy="579120"/>
        </p:xfrm>
        <a:graphic>
          <a:graphicData uri="http://schemas.openxmlformats.org/drawingml/2006/table">
            <a:tbl>
              <a:tblPr firstRow="1" bandRow="1">
                <a:tableStyleId>{5C22544A-7EE6-4342-B048-85BDC9FD1C3A}</a:tableStyleId>
              </a:tblPr>
              <a:tblGrid>
                <a:gridCol w="2305601">
                  <a:extLst>
                    <a:ext uri="{9D8B030D-6E8A-4147-A177-3AD203B41FA5}">
                      <a16:colId xmlns:a16="http://schemas.microsoft.com/office/drawing/2014/main" val="20000"/>
                    </a:ext>
                  </a:extLst>
                </a:gridCol>
              </a:tblGrid>
              <a:tr h="507173">
                <a:tc>
                  <a:txBody>
                    <a:bodyPr/>
                    <a:lstStyle/>
                    <a:p>
                      <a:r>
                        <a:rPr lang="en-US" sz="3200" i="0" noProof="0" dirty="0" err="1">
                          <a:solidFill>
                            <a:srgbClr val="800000"/>
                          </a:solidFill>
                          <a:effectLst>
                            <a:outerShdw blurRad="50800" dist="38100" dir="2700000" algn="tl" rotWithShape="0">
                              <a:srgbClr val="000000">
                                <a:alpha val="43000"/>
                              </a:srgbClr>
                            </a:outerShdw>
                          </a:effectLst>
                        </a:rPr>
                        <a:t>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laváis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615111469"/>
              </p:ext>
            </p:extLst>
          </p:nvPr>
        </p:nvGraphicFramePr>
        <p:xfrm>
          <a:off x="6332232" y="5507652"/>
          <a:ext cx="2190510" cy="579120"/>
        </p:xfrm>
        <a:graphic>
          <a:graphicData uri="http://schemas.openxmlformats.org/drawingml/2006/table">
            <a:tbl>
              <a:tblPr firstRow="1" bandRow="1">
                <a:tableStyleId>{5C22544A-7EE6-4342-B048-85BDC9FD1C3A}</a:tableStyleId>
              </a:tblPr>
              <a:tblGrid>
                <a:gridCol w="2190510">
                  <a:extLst>
                    <a:ext uri="{9D8B030D-6E8A-4147-A177-3AD203B41FA5}">
                      <a16:colId xmlns:a16="http://schemas.microsoft.com/office/drawing/2014/main" val="20000"/>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noProof="0" dirty="0">
                          <a:solidFill>
                            <a:srgbClr val="800000"/>
                          </a:solidFill>
                          <a:effectLst>
                            <a:outerShdw blurRad="50800" dist="38100" dir="2700000" algn="tl" rotWithShape="0">
                              <a:srgbClr val="000000">
                                <a:alpha val="43000"/>
                              </a:srgbClr>
                            </a:outerShdw>
                          </a:effectLst>
                        </a:rPr>
                        <a:t>se</a:t>
                      </a:r>
                      <a:r>
                        <a:rPr lang="en-US" sz="3200" noProof="0" dirty="0">
                          <a:solidFill>
                            <a:srgbClr val="000000"/>
                          </a:solidFill>
                          <a:effectLst>
                            <a:outerShdw blurRad="50800" dist="38100" dir="2700000" algn="tl" rotWithShape="0">
                              <a:srgbClr val="000000">
                                <a:alpha val="43000"/>
                              </a:srgbClr>
                            </a:outerShdw>
                          </a:effectLst>
                        </a:rPr>
                        <a:t> </a:t>
                      </a:r>
                      <a:r>
                        <a:rPr lang="en-US" sz="3200" noProof="0" dirty="0" err="1">
                          <a:solidFill>
                            <a:srgbClr val="000000"/>
                          </a:solidFill>
                          <a:effectLst>
                            <a:outerShdw blurRad="50800" dist="38100" dir="2700000" algn="tl" rotWithShape="0">
                              <a:srgbClr val="000000">
                                <a:alpha val="43000"/>
                              </a:srgbClr>
                            </a:outerShdw>
                          </a:effectLst>
                        </a:rPr>
                        <a:t>lavan</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4737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3000"/>
            <a:ext cx="9143999" cy="4753464"/>
          </a:xfrm>
        </p:spPr>
        <p:txBody>
          <a:bodyPr>
            <a:normAutofit/>
          </a:bodyPr>
          <a:lstStyle/>
          <a:p>
            <a:r>
              <a:rPr lang="en-US" sz="4000" dirty="0" err="1">
                <a:solidFill>
                  <a:schemeClr val="tx1"/>
                </a:solidFill>
                <a:effectLst>
                  <a:outerShdw blurRad="50800" dist="38100" dir="2700000" algn="tl" rotWithShape="0">
                    <a:prstClr val="black">
                      <a:alpha val="40000"/>
                    </a:prstClr>
                  </a:outerShdw>
                </a:effectLst>
              </a:rPr>
              <a:t>Secarse</a:t>
            </a:r>
            <a:r>
              <a:rPr lang="en-US" sz="4000" dirty="0">
                <a:solidFill>
                  <a:schemeClr val="tx1"/>
                </a:solidFill>
                <a:effectLst>
                  <a:outerShdw blurRad="50800" dist="38100" dir="2700000" algn="tl" rotWithShape="0">
                    <a:prstClr val="black">
                      <a:alpha val="40000"/>
                    </a:prstClr>
                  </a:outerShdw>
                </a:effectLst>
              </a:rPr>
              <a:t> </a:t>
            </a:r>
            <a:r>
              <a:rPr lang="mr-IN" sz="4000" dirty="0">
                <a:solidFill>
                  <a:schemeClr val="tx1"/>
                </a:solidFill>
                <a:effectLst>
                  <a:outerShdw blurRad="50800" dist="38100" dir="2700000" algn="tl" rotWithShape="0">
                    <a:prstClr val="black">
                      <a:alpha val="40000"/>
                    </a:prstClr>
                  </a:outerShdw>
                </a:effectLst>
              </a:rPr>
              <a:t>–</a:t>
            </a:r>
            <a:r>
              <a:rPr lang="en-US" sz="4000" dirty="0">
                <a:solidFill>
                  <a:schemeClr val="tx1"/>
                </a:solidFill>
                <a:effectLst>
                  <a:outerShdw blurRad="50800" dist="38100" dir="2700000" algn="tl" rotWithShape="0">
                    <a:prstClr val="black">
                      <a:alpha val="40000"/>
                    </a:prstClr>
                  </a:outerShdw>
                </a:effectLst>
              </a:rPr>
              <a:t> To dry oneself</a:t>
            </a:r>
          </a:p>
          <a:p>
            <a:r>
              <a:rPr lang="en-US" sz="4000" dirty="0">
                <a:solidFill>
                  <a:schemeClr val="tx1"/>
                </a:solidFill>
                <a:effectLst>
                  <a:outerShdw blurRad="50800" dist="38100" dir="2700000" algn="tl" rotWithShape="0">
                    <a:prstClr val="black">
                      <a:alpha val="40000"/>
                    </a:prstClr>
                  </a:outerShdw>
                </a:effectLst>
              </a:rPr>
              <a:t>(</a:t>
            </a:r>
            <a:r>
              <a:rPr lang="en-US" sz="4000" dirty="0" err="1">
                <a:solidFill>
                  <a:schemeClr val="tx1"/>
                </a:solidFill>
                <a:effectLst>
                  <a:outerShdw blurRad="50800" dist="38100" dir="2700000" algn="tl" rotWithShape="0">
                    <a:prstClr val="black">
                      <a:alpha val="40000"/>
                    </a:prstClr>
                  </a:outerShdw>
                </a:effectLst>
              </a:rPr>
              <a:t>Preterite</a:t>
            </a:r>
            <a:r>
              <a:rPr lang="en-US" sz="4000" dirty="0">
                <a:solidFill>
                  <a:schemeClr val="tx1"/>
                </a:solidFill>
                <a:effectLst>
                  <a:outerShdw blurRad="50800" dist="38100" dir="2700000" algn="tl" rotWithShape="0">
                    <a:prstClr val="black">
                      <a:alpha val="40000"/>
                    </a:prstClr>
                  </a:outerShdw>
                </a:effectLst>
              </a:rPr>
              <a:t> tense)</a:t>
            </a:r>
            <a:endParaRPr lang="es-ES_tradnl" sz="4000" dirty="0">
              <a:solidFill>
                <a:schemeClr val="tx1"/>
              </a:solidFill>
              <a:effectLst>
                <a:outerShdw blurRad="50800" dist="38100" dir="2700000" algn="tl" rotWithShape="0">
                  <a:prstClr val="black">
                    <a:alpha val="40000"/>
                  </a:prstClr>
                </a:outerShdw>
              </a:effectLst>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graphicFrame>
        <p:nvGraphicFramePr>
          <p:cNvPr id="4" name="Table 3"/>
          <p:cNvGraphicFramePr>
            <a:graphicFrameLocks noGrp="1"/>
          </p:cNvGraphicFramePr>
          <p:nvPr>
            <p:extLst>
              <p:ext uri="{D42A27DB-BD31-4B8C-83A1-F6EECF244321}">
                <p14:modId xmlns:p14="http://schemas.microsoft.com/office/powerpoint/2010/main" val="2997710739"/>
              </p:ext>
            </p:extLst>
          </p:nvPr>
        </p:nvGraphicFramePr>
        <p:xfrm>
          <a:off x="1" y="2568406"/>
          <a:ext cx="9143998" cy="3901440"/>
        </p:xfrm>
        <a:graphic>
          <a:graphicData uri="http://schemas.openxmlformats.org/drawingml/2006/table">
            <a:tbl>
              <a:tblPr firstRow="1" bandRow="1">
                <a:tableStyleId>{5C22544A-7EE6-4342-B048-85BDC9FD1C3A}</a:tableStyleId>
              </a:tblPr>
              <a:tblGrid>
                <a:gridCol w="1454203">
                  <a:extLst>
                    <a:ext uri="{9D8B030D-6E8A-4147-A177-3AD203B41FA5}">
                      <a16:colId xmlns:a16="http://schemas.microsoft.com/office/drawing/2014/main" val="20000"/>
                    </a:ext>
                  </a:extLst>
                </a:gridCol>
                <a:gridCol w="2650702">
                  <a:extLst>
                    <a:ext uri="{9D8B030D-6E8A-4147-A177-3AD203B41FA5}">
                      <a16:colId xmlns:a16="http://schemas.microsoft.com/office/drawing/2014/main" val="20001"/>
                    </a:ext>
                  </a:extLst>
                </a:gridCol>
                <a:gridCol w="2153695">
                  <a:extLst>
                    <a:ext uri="{9D8B030D-6E8A-4147-A177-3AD203B41FA5}">
                      <a16:colId xmlns:a16="http://schemas.microsoft.com/office/drawing/2014/main" val="20002"/>
                    </a:ext>
                  </a:extLst>
                </a:gridCol>
                <a:gridCol w="2885398">
                  <a:extLst>
                    <a:ext uri="{9D8B030D-6E8A-4147-A177-3AD203B41FA5}">
                      <a16:colId xmlns:a16="http://schemas.microsoft.com/office/drawing/2014/main" val="20003"/>
                    </a:ext>
                  </a:extLst>
                </a:gridCol>
              </a:tblGrid>
              <a:tr h="370840">
                <a:tc gridSpan="2">
                  <a:txBody>
                    <a:bodyPr/>
                    <a:lstStyle/>
                    <a:p>
                      <a:pPr algn="ctr"/>
                      <a:r>
                        <a:rPr lang="en-US" sz="2800" dirty="0">
                          <a:effectLst>
                            <a:outerShdw blurRad="50800" dist="38100" dir="2700000" algn="tl" rotWithShape="0">
                              <a:srgbClr val="000000">
                                <a:alpha val="43000"/>
                              </a:srgbClr>
                            </a:outerShdw>
                          </a:effectLst>
                        </a:rPr>
                        <a:t>Singular</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a:effectLst>
                            <a:outerShdw blurRad="50800" dist="38100" dir="2700000" algn="tl" rotWithShape="0">
                              <a:srgbClr val="000000">
                                <a:alpha val="43000"/>
                              </a:srgbClr>
                            </a:outerShdw>
                          </a:effectLst>
                        </a:rPr>
                        <a:t>Plural</a:t>
                      </a:r>
                    </a:p>
                  </a:txBody>
                  <a:tcPr>
                    <a:solidFill>
                      <a:srgbClr val="15458F"/>
                    </a:solidFill>
                  </a:tcPr>
                </a:tc>
                <a:tc hMerge="1">
                  <a:txBody>
                    <a:bodyPr/>
                    <a:lstStyle/>
                    <a:p>
                      <a:pPr algn="ctr"/>
                      <a:endParaRPr lang="en-US" sz="2800" dirty="0">
                        <a:effectLst>
                          <a:outerShdw blurRad="50800" dist="38100" dir="2700000" algn="tl" rotWithShape="0">
                            <a:srgbClr val="000000">
                              <a:alpha val="43000"/>
                            </a:srgbClr>
                          </a:outerShdw>
                        </a:effectLst>
                      </a:endParaRPr>
                    </a:p>
                  </a:txBody>
                  <a:tcPr>
                    <a:solidFill>
                      <a:srgbClr val="51AD4E"/>
                    </a:solidFill>
                  </a:tcPr>
                </a:tc>
                <a:extLst>
                  <a:ext uri="{0D108BD9-81ED-4DB2-BD59-A6C34878D82A}">
                    <a16:rowId xmlns:a16="http://schemas.microsoft.com/office/drawing/2014/main" val="10000"/>
                  </a:ext>
                </a:extLst>
              </a:tr>
              <a:tr h="370840">
                <a:tc>
                  <a:txBody>
                    <a:bodyPr/>
                    <a:lstStyle/>
                    <a:p>
                      <a:r>
                        <a:rPr lang="es-ES_tradnl" sz="3200" noProof="0" dirty="0">
                          <a:solidFill>
                            <a:schemeClr val="tx1"/>
                          </a:solidFill>
                          <a:effectLst>
                            <a:outerShdw blurRad="50800" dist="38100" dir="2700000" algn="tl" rotWithShape="0">
                              <a:srgbClr val="000000">
                                <a:alpha val="43000"/>
                              </a:srgbClr>
                            </a:outerShdw>
                          </a:effectLst>
                        </a:rPr>
                        <a:t>Yo</a:t>
                      </a:r>
                    </a:p>
                  </a:txBody>
                  <a:tcPr>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rgbClr val="BFCFE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Nosotros</a:t>
                      </a:r>
                    </a:p>
                    <a:p>
                      <a:r>
                        <a:rPr lang="es-ES_tradnl" sz="3200" i="0" noProof="0" dirty="0">
                          <a:solidFill>
                            <a:schemeClr val="tx1"/>
                          </a:solidFill>
                          <a:effectLst>
                            <a:outerShdw blurRad="50800" dist="38100" dir="2700000" algn="tl" rotWithShape="0">
                              <a:srgbClr val="000000">
                                <a:alpha val="43000"/>
                              </a:srgbClr>
                            </a:outerShdw>
                          </a:effectLst>
                        </a:rPr>
                        <a:t>Nosotras</a:t>
                      </a:r>
                    </a:p>
                  </a:txBody>
                  <a:tcPr>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B w="38100" cap="flat" cmpd="sng" algn="ctr">
                      <a:solidFill>
                        <a:scrgbClr r="0" g="0" b="0"/>
                      </a:solidFill>
                      <a:prstDash val="solid"/>
                      <a:round/>
                      <a:headEnd type="none" w="med" len="med"/>
                      <a:tailEnd type="none" w="med" len="med"/>
                    </a:lnB>
                    <a:solidFill>
                      <a:srgbClr val="BFCFEF"/>
                    </a:solidFill>
                  </a:tcPr>
                </a:tc>
                <a:extLst>
                  <a:ext uri="{0D108BD9-81ED-4DB2-BD59-A6C34878D82A}">
                    <a16:rowId xmlns:a16="http://schemas.microsoft.com/office/drawing/2014/main" val="10001"/>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Tú</a:t>
                      </a: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p>
                      <a:endParaRPr lang="es-ES_tradnl" sz="2200" i="1" noProof="0" dirty="0">
                        <a:solidFill>
                          <a:srgbClr val="595959"/>
                        </a:solidFill>
                        <a:effectLst>
                          <a:outerShdw blurRad="50800" dist="38100" dir="2700000" algn="tl" rotWithShape="0">
                            <a:srgbClr val="000000">
                              <a:alpha val="43000"/>
                            </a:srgbClr>
                          </a:outerShdw>
                        </a:effectLst>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tc>
                  <a:txBody>
                    <a:bodyPr/>
                    <a:lstStyle/>
                    <a:p>
                      <a:r>
                        <a:rPr lang="es-ES_tradnl" sz="3200" i="0" noProof="0" dirty="0">
                          <a:solidFill>
                            <a:schemeClr val="tx1"/>
                          </a:solidFill>
                          <a:effectLst>
                            <a:outerShdw blurRad="50800" dist="38100" dir="2700000" algn="tl" rotWithShape="0">
                              <a:srgbClr val="000000">
                                <a:alpha val="43000"/>
                              </a:srgbClr>
                            </a:outerShdw>
                          </a:effectLst>
                        </a:rPr>
                        <a:t>Vosotros</a:t>
                      </a:r>
                    </a:p>
                    <a:p>
                      <a:r>
                        <a:rPr lang="es-ES_tradnl" sz="3200" i="0" noProof="0" dirty="0">
                          <a:solidFill>
                            <a:schemeClr val="tx1"/>
                          </a:solidFill>
                          <a:effectLst>
                            <a:outerShdw blurRad="50800" dist="38100" dir="2700000" algn="tl" rotWithShape="0">
                              <a:srgbClr val="000000">
                                <a:alpha val="43000"/>
                              </a:srgbClr>
                            </a:outerShdw>
                          </a:effectLst>
                        </a:rPr>
                        <a:t>Vosotras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15458F"/>
                    </a:solidFill>
                  </a:tcPr>
                </a:tc>
                <a:tc>
                  <a:txBody>
                    <a:bodyPr/>
                    <a:lstStyle/>
                    <a:p>
                      <a:endParaRPr lang="es-ES_tradnl" sz="2200" i="1" noProof="0" dirty="0">
                        <a:solidFill>
                          <a:srgbClr val="595959"/>
                        </a:solidFill>
                        <a:effectLst>
                          <a:outerShdw blurRad="50800" dist="38100" dir="2700000" algn="tl" rotWithShape="0">
                            <a:srgbClr val="000000">
                              <a:alpha val="43000"/>
                            </a:srgbClr>
                          </a:outerShdw>
                        </a:effectLst>
                      </a:endParaRPr>
                    </a:p>
                  </a:txBody>
                  <a:tcP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rgbClr val="CEDFFF"/>
                    </a:solidFill>
                  </a:tcPr>
                </a:tc>
                <a:extLst>
                  <a:ext uri="{0D108BD9-81ED-4DB2-BD59-A6C34878D82A}">
                    <a16:rowId xmlns:a16="http://schemas.microsoft.com/office/drawing/2014/main" val="10002"/>
                  </a:ext>
                </a:extLst>
              </a:tr>
              <a:tr h="794058">
                <a:tc>
                  <a:txBody>
                    <a:bodyPr/>
                    <a:lstStyle/>
                    <a:p>
                      <a:r>
                        <a:rPr lang="es-ES_tradnl" sz="3200" noProof="0" dirty="0">
                          <a:solidFill>
                            <a:schemeClr val="tx1"/>
                          </a:solidFill>
                          <a:effectLst>
                            <a:outerShdw blurRad="50800" dist="38100" dir="2700000" algn="tl" rotWithShape="0">
                              <a:srgbClr val="000000">
                                <a:alpha val="43000"/>
                              </a:srgbClr>
                            </a:outerShdw>
                          </a:effectLst>
                        </a:rPr>
                        <a:t>Ud./Él/Ella</a:t>
                      </a:r>
                    </a:p>
                  </a:txBody>
                  <a:tcPr>
                    <a:lnT w="38100" cap="flat" cmpd="sng" algn="ctr">
                      <a:solidFill>
                        <a:scrgbClr r="0" g="0" b="0"/>
                      </a:solidFill>
                      <a:prstDash val="solid"/>
                      <a:round/>
                      <a:headEnd type="none" w="med" len="med"/>
                      <a:tailEnd type="none" w="med" len="med"/>
                    </a:lnT>
                    <a:solidFill>
                      <a:srgbClr val="15458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2400" i="0"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rgbClr val="BFCFE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3200" i="0" kern="1200" noProof="0" dirty="0">
                          <a:solidFill>
                            <a:schemeClr val="tx1"/>
                          </a:solidFill>
                          <a:effectLst>
                            <a:outerShdw blurRad="50800" dist="38100" dir="2700000" algn="tl" rotWithShape="0">
                              <a:srgbClr val="000000">
                                <a:alpha val="43000"/>
                              </a:srgbClr>
                            </a:outerShdw>
                          </a:effectLst>
                          <a:latin typeface="+mn-lt"/>
                          <a:ea typeface="+mn-ea"/>
                          <a:cs typeface="+mn-cs"/>
                        </a:rPr>
                        <a:t>Uds./Ellos/Ellas</a:t>
                      </a:r>
                    </a:p>
                  </a:txBody>
                  <a:tcPr>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rgbClr val="15458F"/>
                    </a:solidFill>
                  </a:tcPr>
                </a:tc>
                <a:tc>
                  <a:txBody>
                    <a:bodyPr/>
                    <a:lstStyle/>
                    <a:p>
                      <a:pPr marL="349250" marR="0" indent="0" algn="l" defTabSz="457200" rtl="0" eaLnBrk="1" fontAlgn="auto" latinLnBrk="0" hangingPunct="1">
                        <a:lnSpc>
                          <a:spcPct val="100000"/>
                        </a:lnSpc>
                        <a:spcBef>
                          <a:spcPts val="0"/>
                        </a:spcBef>
                        <a:spcAft>
                          <a:spcPts val="0"/>
                        </a:spcAft>
                        <a:buClrTx/>
                        <a:buSzTx/>
                        <a:buFontTx/>
                        <a:buNone/>
                        <a:tabLst/>
                        <a:defRPr/>
                      </a:pPr>
                      <a:endParaRPr lang="es-ES_tradnl" sz="2400" i="1" kern="1200" noProof="0" dirty="0">
                        <a:solidFill>
                          <a:srgbClr val="95008B"/>
                        </a:solidFill>
                        <a:effectLst>
                          <a:outerShdw blurRad="50800" dist="38100" dir="2700000" algn="tl" rotWithShape="0">
                            <a:srgbClr val="000000">
                              <a:alpha val="43000"/>
                            </a:srgbClr>
                          </a:outerShdw>
                        </a:effectLst>
                        <a:latin typeface="+mn-lt"/>
                        <a:ea typeface="+mn-ea"/>
                        <a:cs typeface="+mn-cs"/>
                      </a:endParaRPr>
                    </a:p>
                  </a:txBody>
                  <a:tcPr>
                    <a:lnT w="38100" cap="flat" cmpd="sng" algn="ctr">
                      <a:solidFill>
                        <a:scrgbClr r="0" g="0" b="0"/>
                      </a:solidFill>
                      <a:prstDash val="solid"/>
                      <a:round/>
                      <a:headEnd type="none" w="med" len="med"/>
                      <a:tailEnd type="none" w="med" len="med"/>
                    </a:lnT>
                    <a:solidFill>
                      <a:srgbClr val="BFCFEF"/>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88445795"/>
              </p:ext>
            </p:extLst>
          </p:nvPr>
        </p:nvGraphicFramePr>
        <p:xfrm>
          <a:off x="1524000" y="3328332"/>
          <a:ext cx="2247421" cy="57912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370840">
                <a:tc>
                  <a:txBody>
                    <a:bodyPr/>
                    <a:lstStyle/>
                    <a:p>
                      <a:r>
                        <a:rPr lang="en-US" sz="3200" i="0" noProof="0" dirty="0">
                          <a:solidFill>
                            <a:srgbClr val="800000"/>
                          </a:solidFill>
                          <a:effectLst>
                            <a:outerShdw blurRad="50800" dist="38100" dir="2700000" algn="tl" rotWithShape="0">
                              <a:srgbClr val="000000">
                                <a:alpha val="43000"/>
                              </a:srgbClr>
                            </a:outerShdw>
                          </a:effectLst>
                        </a:rPr>
                        <a:t>me</a:t>
                      </a:r>
                      <a:r>
                        <a:rPr lang="en-US" sz="3200" i="0" noProof="0" dirty="0">
                          <a:solidFill>
                            <a:schemeClr val="bg1"/>
                          </a:solidFill>
                          <a:effectLst>
                            <a:outerShdw blurRad="50800" dist="38100" dir="2700000" algn="tl" rotWithShape="0">
                              <a:srgbClr val="000000">
                                <a:alpha val="43000"/>
                              </a:srgbClr>
                            </a:outerShdw>
                          </a:effectLst>
                        </a:rPr>
                        <a:t> </a:t>
                      </a:r>
                      <a:r>
                        <a:rPr lang="en-US" sz="3200" i="0" noProof="0" dirty="0" err="1">
                          <a:solidFill>
                            <a:schemeClr val="bg1"/>
                          </a:solidFill>
                          <a:effectLst>
                            <a:outerShdw blurRad="50800" dist="38100" dir="2700000" algn="tl" rotWithShape="0">
                              <a:srgbClr val="000000">
                                <a:alpha val="43000"/>
                              </a:srgbClr>
                            </a:outerShdw>
                          </a:effectLst>
                        </a:rPr>
                        <a:t>sequé</a:t>
                      </a:r>
                      <a:endParaRPr lang="es-ES_tradnl" sz="2200" i="0"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6906164"/>
              </p:ext>
            </p:extLst>
          </p:nvPr>
        </p:nvGraphicFramePr>
        <p:xfrm>
          <a:off x="1524000" y="4395132"/>
          <a:ext cx="2136092" cy="579120"/>
        </p:xfrm>
        <a:graphic>
          <a:graphicData uri="http://schemas.openxmlformats.org/drawingml/2006/table">
            <a:tbl>
              <a:tblPr firstRow="1" bandRow="1">
                <a:tableStyleId>{5C22544A-7EE6-4342-B048-85BDC9FD1C3A}</a:tableStyleId>
              </a:tblPr>
              <a:tblGrid>
                <a:gridCol w="2136092">
                  <a:extLst>
                    <a:ext uri="{9D8B030D-6E8A-4147-A177-3AD203B41FA5}">
                      <a16:colId xmlns:a16="http://schemas.microsoft.com/office/drawing/2014/main" val="20000"/>
                    </a:ext>
                  </a:extLst>
                </a:gridCol>
              </a:tblGrid>
              <a:tr h="370840">
                <a:tc>
                  <a:txBody>
                    <a:bodyPr/>
                    <a:lstStyle/>
                    <a:p>
                      <a:r>
                        <a:rPr lang="en-US" sz="3200" i="0" noProof="0" dirty="0" err="1">
                          <a:solidFill>
                            <a:srgbClr val="800000"/>
                          </a:solidFill>
                          <a:effectLst>
                            <a:outerShdw blurRad="50800" dist="38100" dir="2700000" algn="tl" rotWithShape="0">
                              <a:prstClr val="black">
                                <a:alpha val="40000"/>
                              </a:prstClr>
                            </a:outerShdw>
                          </a:effectLst>
                        </a:rPr>
                        <a:t>te</a:t>
                      </a:r>
                      <a:r>
                        <a:rPr lang="en-US" sz="3200" i="0" baseline="0" noProof="0" dirty="0">
                          <a:solidFill>
                            <a:srgbClr val="000000"/>
                          </a:solidFill>
                          <a:effectLst>
                            <a:outerShdw blurRad="50800" dist="38100" dir="2700000" algn="tl" rotWithShape="0">
                              <a:prstClr val="black">
                                <a:alpha val="40000"/>
                              </a:prstClr>
                            </a:outerShdw>
                          </a:effectLst>
                        </a:rPr>
                        <a:t> </a:t>
                      </a:r>
                      <a:r>
                        <a:rPr lang="en-US" sz="3200" i="0" baseline="0" noProof="0" dirty="0" err="1">
                          <a:solidFill>
                            <a:srgbClr val="000000"/>
                          </a:solidFill>
                          <a:effectLst>
                            <a:outerShdw blurRad="50800" dist="38100" dir="2700000" algn="tl" rotWithShape="0">
                              <a:prstClr val="black">
                                <a:alpha val="40000"/>
                              </a:prstClr>
                            </a:outerShdw>
                          </a:effectLst>
                        </a:rPr>
                        <a:t>secaste</a:t>
                      </a:r>
                      <a:endParaRPr lang="es-ES_tradnl" sz="2200" i="1" noProof="0" dirty="0">
                        <a:solidFill>
                          <a:srgbClr val="595959"/>
                        </a:solidFill>
                        <a:effectLst>
                          <a:outerShdw blurRad="50800" dist="38100" dir="2700000" algn="tl" rotWithShape="0">
                            <a:prstClr val="black">
                              <a:alpha val="40000"/>
                            </a:prst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64638863"/>
              </p:ext>
            </p:extLst>
          </p:nvPr>
        </p:nvGraphicFramePr>
        <p:xfrm>
          <a:off x="1524000" y="5507652"/>
          <a:ext cx="2247421" cy="609600"/>
        </p:xfrm>
        <a:graphic>
          <a:graphicData uri="http://schemas.openxmlformats.org/drawingml/2006/table">
            <a:tbl>
              <a:tblPr firstRow="1" bandRow="1">
                <a:tableStyleId>{5C22544A-7EE6-4342-B048-85BDC9FD1C3A}</a:tableStyleId>
              </a:tblPr>
              <a:tblGrid>
                <a:gridCol w="2247421">
                  <a:extLst>
                    <a:ext uri="{9D8B030D-6E8A-4147-A177-3AD203B41FA5}">
                      <a16:colId xmlns:a16="http://schemas.microsoft.com/office/drawing/2014/main" val="20000"/>
                    </a:ext>
                  </a:extLst>
                </a:gridCol>
              </a:tblGrid>
              <a:tr h="6096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i="0" noProof="0" dirty="0">
                          <a:solidFill>
                            <a:srgbClr val="800000"/>
                          </a:solidFill>
                          <a:effectLst>
                            <a:outerShdw blurRad="50800" dist="38100" dir="2700000" algn="tl" rotWithShape="0">
                              <a:srgbClr val="000000">
                                <a:alpha val="43000"/>
                              </a:srgbClr>
                            </a:outerShdw>
                          </a:effectLst>
                        </a:rPr>
                        <a:t>se</a:t>
                      </a:r>
                      <a:r>
                        <a:rPr lang="en-US" sz="3200" i="0" baseline="0" noProof="0" dirty="0">
                          <a:solidFill>
                            <a:srgbClr val="000000"/>
                          </a:solidFill>
                          <a:effectLst>
                            <a:outerShdw blurRad="50800" dist="38100" dir="2700000" algn="tl" rotWithShape="0">
                              <a:srgbClr val="000000">
                                <a:alpha val="43000"/>
                              </a:srgbClr>
                            </a:outerShdw>
                          </a:effectLst>
                        </a:rPr>
                        <a:t> </a:t>
                      </a:r>
                      <a:r>
                        <a:rPr lang="en-US" sz="3200" i="0" baseline="0" noProof="0" dirty="0" err="1">
                          <a:solidFill>
                            <a:srgbClr val="000000"/>
                          </a:solidFill>
                          <a:effectLst>
                            <a:outerShdw blurRad="50800" dist="38100" dir="2700000" algn="tl" rotWithShape="0">
                              <a:srgbClr val="000000">
                                <a:alpha val="43000"/>
                              </a:srgbClr>
                            </a:outerShdw>
                          </a:effectLst>
                        </a:rPr>
                        <a:t>secó</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93810463"/>
              </p:ext>
            </p:extLst>
          </p:nvPr>
        </p:nvGraphicFramePr>
        <p:xfrm>
          <a:off x="6332232" y="3283118"/>
          <a:ext cx="2577070" cy="624334"/>
        </p:xfrm>
        <a:graphic>
          <a:graphicData uri="http://schemas.openxmlformats.org/drawingml/2006/table">
            <a:tbl>
              <a:tblPr firstRow="1" bandRow="1">
                <a:tableStyleId>{5C22544A-7EE6-4342-B048-85BDC9FD1C3A}</a:tableStyleId>
              </a:tblPr>
              <a:tblGrid>
                <a:gridCol w="2577070">
                  <a:extLst>
                    <a:ext uri="{9D8B030D-6E8A-4147-A177-3AD203B41FA5}">
                      <a16:colId xmlns:a16="http://schemas.microsoft.com/office/drawing/2014/main" val="20000"/>
                    </a:ext>
                  </a:extLst>
                </a:gridCol>
              </a:tblGrid>
              <a:tr h="624334">
                <a:tc>
                  <a:txBody>
                    <a:bodyPr/>
                    <a:lstStyle/>
                    <a:p>
                      <a:r>
                        <a:rPr lang="en-US" sz="3200" i="0" noProof="0" dirty="0" err="1">
                          <a:solidFill>
                            <a:srgbClr val="800000"/>
                          </a:solidFill>
                          <a:effectLst>
                            <a:outerShdw blurRad="50800" dist="38100" dir="2700000" algn="tl" rotWithShape="0">
                              <a:srgbClr val="000000">
                                <a:alpha val="43000"/>
                              </a:srgbClr>
                            </a:outerShdw>
                          </a:effectLst>
                        </a:rPr>
                        <a:t>nos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secamos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56611983"/>
              </p:ext>
            </p:extLst>
          </p:nvPr>
        </p:nvGraphicFramePr>
        <p:xfrm>
          <a:off x="6332232" y="4395132"/>
          <a:ext cx="2305601" cy="579120"/>
        </p:xfrm>
        <a:graphic>
          <a:graphicData uri="http://schemas.openxmlformats.org/drawingml/2006/table">
            <a:tbl>
              <a:tblPr firstRow="1" bandRow="1">
                <a:tableStyleId>{5C22544A-7EE6-4342-B048-85BDC9FD1C3A}</a:tableStyleId>
              </a:tblPr>
              <a:tblGrid>
                <a:gridCol w="2305601">
                  <a:extLst>
                    <a:ext uri="{9D8B030D-6E8A-4147-A177-3AD203B41FA5}">
                      <a16:colId xmlns:a16="http://schemas.microsoft.com/office/drawing/2014/main" val="20000"/>
                    </a:ext>
                  </a:extLst>
                </a:gridCol>
              </a:tblGrid>
              <a:tr h="507173">
                <a:tc>
                  <a:txBody>
                    <a:bodyPr/>
                    <a:lstStyle/>
                    <a:p>
                      <a:r>
                        <a:rPr lang="en-US" sz="3200" i="0" noProof="0" dirty="0" err="1">
                          <a:solidFill>
                            <a:srgbClr val="800000"/>
                          </a:solidFill>
                          <a:effectLst>
                            <a:outerShdw blurRad="50800" dist="38100" dir="2700000" algn="tl" rotWithShape="0">
                              <a:srgbClr val="000000">
                                <a:alpha val="43000"/>
                              </a:srgbClr>
                            </a:outerShdw>
                          </a:effectLst>
                        </a:rPr>
                        <a:t>os</a:t>
                      </a:r>
                      <a:r>
                        <a:rPr lang="en-US" sz="3200" i="0" noProof="0" dirty="0">
                          <a:solidFill>
                            <a:srgbClr val="000000"/>
                          </a:solidFill>
                          <a:effectLst>
                            <a:outerShdw blurRad="50800" dist="38100" dir="2700000" algn="tl" rotWithShape="0">
                              <a:srgbClr val="000000">
                                <a:alpha val="43000"/>
                              </a:srgbClr>
                            </a:outerShdw>
                          </a:effectLst>
                        </a:rPr>
                        <a:t> </a:t>
                      </a:r>
                      <a:r>
                        <a:rPr lang="en-US" sz="3200" i="0" noProof="0" dirty="0" err="1">
                          <a:solidFill>
                            <a:srgbClr val="000000"/>
                          </a:solidFill>
                          <a:effectLst>
                            <a:outerShdw blurRad="50800" dist="38100" dir="2700000" algn="tl" rotWithShape="0">
                              <a:srgbClr val="000000">
                                <a:alpha val="43000"/>
                              </a:srgbClr>
                            </a:outerShdw>
                          </a:effectLst>
                        </a:rPr>
                        <a:t>secasteis</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396632492"/>
              </p:ext>
            </p:extLst>
          </p:nvPr>
        </p:nvGraphicFramePr>
        <p:xfrm>
          <a:off x="6332232" y="5507652"/>
          <a:ext cx="2190510" cy="579120"/>
        </p:xfrm>
        <a:graphic>
          <a:graphicData uri="http://schemas.openxmlformats.org/drawingml/2006/table">
            <a:tbl>
              <a:tblPr firstRow="1" bandRow="1">
                <a:tableStyleId>{5C22544A-7EE6-4342-B048-85BDC9FD1C3A}</a:tableStyleId>
              </a:tblPr>
              <a:tblGrid>
                <a:gridCol w="2190510">
                  <a:extLst>
                    <a:ext uri="{9D8B030D-6E8A-4147-A177-3AD203B41FA5}">
                      <a16:colId xmlns:a16="http://schemas.microsoft.com/office/drawing/2014/main" val="20000"/>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noProof="0" dirty="0">
                          <a:solidFill>
                            <a:srgbClr val="800000"/>
                          </a:solidFill>
                          <a:effectLst>
                            <a:outerShdw blurRad="50800" dist="38100" dir="2700000" algn="tl" rotWithShape="0">
                              <a:srgbClr val="000000">
                                <a:alpha val="43000"/>
                              </a:srgbClr>
                            </a:outerShdw>
                          </a:effectLst>
                        </a:rPr>
                        <a:t>se</a:t>
                      </a:r>
                      <a:r>
                        <a:rPr lang="en-US" sz="3200" noProof="0" dirty="0">
                          <a:solidFill>
                            <a:srgbClr val="000000"/>
                          </a:solidFill>
                          <a:effectLst>
                            <a:outerShdw blurRad="50800" dist="38100" dir="2700000" algn="tl" rotWithShape="0">
                              <a:srgbClr val="000000">
                                <a:alpha val="43000"/>
                              </a:srgbClr>
                            </a:outerShdw>
                          </a:effectLst>
                        </a:rPr>
                        <a:t> </a:t>
                      </a:r>
                      <a:r>
                        <a:rPr lang="en-US" sz="3200" noProof="0" dirty="0" err="1">
                          <a:solidFill>
                            <a:srgbClr val="000000"/>
                          </a:solidFill>
                          <a:effectLst>
                            <a:outerShdw blurRad="50800" dist="38100" dir="2700000" algn="tl" rotWithShape="0">
                              <a:srgbClr val="000000">
                                <a:alpha val="43000"/>
                              </a:srgbClr>
                            </a:outerShdw>
                          </a:effectLst>
                        </a:rPr>
                        <a:t>secaron</a:t>
                      </a:r>
                      <a:endParaRPr lang="es-ES_tradnl" sz="2200" i="1" noProof="0" dirty="0">
                        <a:solidFill>
                          <a:srgbClr val="595959"/>
                        </a:solidFill>
                        <a:effectLst>
                          <a:outerShdw blurRad="50800" dist="38100" dir="2700000" algn="tl" rotWithShape="0">
                            <a:srgbClr val="000000">
                              <a:alpha val="43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8990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E2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1142999"/>
            <a:ext cx="9143999" cy="5715001"/>
          </a:xfrm>
        </p:spPr>
        <p:txBody>
          <a:bodyPr>
            <a:normAutofit lnSpcReduction="10000"/>
          </a:bodyPr>
          <a:lstStyle/>
          <a:p>
            <a:pPr marL="457200" indent="-457200" algn="l">
              <a:buFont typeface="Wingdings" charset="2"/>
              <a:buChar char=""/>
            </a:pP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Verbs that are </a:t>
            </a:r>
            <a:r>
              <a:rPr lang="en-US" sz="3500" dirty="0">
                <a:ln>
                  <a:solidFill>
                    <a:srgbClr val="660066"/>
                  </a:solidFill>
                </a:ln>
                <a:effectLst>
                  <a:outerShdw blurRad="50800" dist="38100" dir="2700000" algn="tl" rotWithShape="0">
                    <a:prstClr val="black">
                      <a:alpha val="40000"/>
                    </a:prstClr>
                  </a:outerShdw>
                </a:effectLst>
                <a:latin typeface="Arial" charset="0"/>
                <a:ea typeface="ヒラギノ角ゴ Pro W3" charset="0"/>
                <a:cs typeface="ヒラギノ角ゴ Pro W3" charset="0"/>
              </a:rPr>
              <a:t>irregular</a:t>
            </a:r>
            <a:r>
              <a:rPr lang="en-US" sz="35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non-reflexively are still irregular when used reflexively!</a:t>
            </a: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Poner</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mr-IN"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Yo</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pongo</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(I put)</a:t>
            </a: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Ponerse</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mr-IN"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a:t>
            </a: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Yo</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me </a:t>
            </a:r>
            <a:r>
              <a:rPr lang="en-US" sz="3100" dirty="0" err="1">
                <a:effectLst>
                  <a:outerShdw blurRad="50800" dist="38100" dir="2700000" algn="tl" rotWithShape="0">
                    <a:prstClr val="black">
                      <a:alpha val="40000"/>
                    </a:prstClr>
                  </a:outerShdw>
                </a:effectLst>
                <a:latin typeface="Arial" charset="0"/>
                <a:ea typeface="ヒラギノ角ゴ Pro W3" charset="0"/>
                <a:cs typeface="ヒラギノ角ゴ Pro W3" charset="0"/>
              </a:rPr>
              <a:t>pongo</a:t>
            </a:r>
            <a:r>
              <a:rPr lang="en-US" sz="3100" dirty="0">
                <a:effectLst>
                  <a:outerShdw blurRad="50800" dist="38100" dir="2700000" algn="tl" rotWithShape="0">
                    <a:prstClr val="black">
                      <a:alpha val="40000"/>
                    </a:prstClr>
                  </a:outerShdw>
                </a:effectLst>
                <a:latin typeface="Arial" charset="0"/>
                <a:ea typeface="ヒラギノ角ゴ Pro W3" charset="0"/>
                <a:cs typeface="ヒラギノ角ゴ Pro W3" charset="0"/>
              </a:rPr>
              <a:t> (I put on)</a:t>
            </a:r>
          </a:p>
          <a:p>
            <a:pPr marL="457200" indent="-457200" algn="l">
              <a:buFont typeface="Wingdings" charset="2"/>
              <a:buChar char=""/>
            </a:pPr>
            <a:r>
              <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Los </a:t>
            </a:r>
            <a:r>
              <a:rPr lang="en-US" sz="3500" b="1" u="sng" dirty="0" err="1">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irregulares</a:t>
            </a:r>
            <a:r>
              <a:rPr lang="en-US" sz="3500" b="1" u="sng" dirty="0">
                <a:ln>
                  <a:solidFill>
                    <a:schemeClr val="accent6">
                      <a:lumMod val="75000"/>
                    </a:schemeClr>
                  </a:solidFill>
                </a:ln>
                <a:effectLst>
                  <a:outerShdw blurRad="50800" dist="38100" dir="2700000" algn="tl" rotWithShape="0">
                    <a:prstClr val="black">
                      <a:alpha val="40000"/>
                    </a:prstClr>
                  </a:outerShdw>
                </a:effectLst>
                <a:latin typeface="Arial"/>
                <a:ea typeface="ヒラギノ角ゴ Pro W3" charset="0"/>
                <a:cs typeface="Arial"/>
              </a:rPr>
              <a:t> - PRESENTE:</a:t>
            </a: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Ponerse</a:t>
            </a:r>
            <a:r>
              <a:rPr lang="en-US" sz="3100" dirty="0">
                <a:effectLst>
                  <a:outerShdw blurRad="50800" dist="38100" dir="2700000" algn="tl" rotWithShape="0">
                    <a:prstClr val="black">
                      <a:alpha val="40000"/>
                    </a:prstClr>
                  </a:outerShdw>
                </a:effectLst>
                <a:latin typeface="Arial"/>
                <a:ea typeface="ヒラギノ角ゴ Pro W3" charset="0"/>
                <a:cs typeface="Arial"/>
              </a:rPr>
              <a:t>: </a:t>
            </a:r>
            <a:r>
              <a:rPr lang="mr-IN" sz="3100" dirty="0">
                <a:effectLst>
                  <a:outerShdw blurRad="50800" dist="38100" dir="2700000" algn="tl" rotWithShape="0">
                    <a:prstClr val="black">
                      <a:alpha val="40000"/>
                    </a:prstClr>
                  </a:outerShdw>
                </a:effectLst>
                <a:latin typeface="Arial"/>
                <a:ea typeface="ヒラギノ角ゴ Pro W3" charset="0"/>
                <a:cs typeface="Arial"/>
              </a:rPr>
              <a:t>–</a:t>
            </a:r>
            <a:r>
              <a:rPr lang="en-US" sz="3100" dirty="0">
                <a:effectLst>
                  <a:outerShdw blurRad="50800" dist="38100" dir="2700000" algn="tl" rotWithShape="0">
                    <a:prstClr val="black">
                      <a:alpha val="40000"/>
                    </a:prstClr>
                  </a:outerShdw>
                </a:effectLst>
                <a:latin typeface="Arial"/>
                <a:ea typeface="ヒラギノ角ゴ Pro W3" charset="0"/>
                <a:cs typeface="Arial"/>
              </a:rPr>
              <a:t>go verb.</a:t>
            </a: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Acostarse</a:t>
            </a:r>
            <a:r>
              <a:rPr lang="en-US" sz="3100" dirty="0">
                <a:effectLst>
                  <a:outerShdw blurRad="50800" dist="38100" dir="2700000" algn="tl" rotWithShape="0">
                    <a:prstClr val="black">
                      <a:alpha val="40000"/>
                    </a:prstClr>
                  </a:outerShdw>
                </a:effectLst>
                <a:latin typeface="Arial"/>
                <a:ea typeface="ヒラギノ角ゴ Pro W3" charset="0"/>
                <a:cs typeface="Arial"/>
              </a:rPr>
              <a:t>: o-</a:t>
            </a:r>
            <a:r>
              <a:rPr lang="en-US" sz="3100" dirty="0" err="1">
                <a:effectLst>
                  <a:outerShdw blurRad="50800" dist="38100" dir="2700000" algn="tl" rotWithShape="0">
                    <a:prstClr val="black">
                      <a:alpha val="40000"/>
                    </a:prstClr>
                  </a:outerShdw>
                </a:effectLst>
                <a:latin typeface="Arial"/>
                <a:ea typeface="ヒラギノ角ゴ Pro W3" charset="0"/>
                <a:cs typeface="Arial"/>
              </a:rPr>
              <a:t>ue</a:t>
            </a:r>
            <a:endParaRPr lang="en-US" sz="3100" dirty="0">
              <a:effectLst>
                <a:outerShdw blurRad="50800" dist="38100" dir="2700000" algn="tl" rotWithShape="0">
                  <a:prstClr val="black">
                    <a:alpha val="40000"/>
                  </a:prstClr>
                </a:outerShdw>
              </a:effectLst>
              <a:latin typeface="Arial"/>
              <a:ea typeface="ヒラギノ角ゴ Pro W3" charset="0"/>
              <a:cs typeface="Arial"/>
            </a:endParaRP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Despertarse</a:t>
            </a:r>
            <a:r>
              <a:rPr lang="en-US" sz="3100" dirty="0">
                <a:effectLst>
                  <a:outerShdw blurRad="50800" dist="38100" dir="2700000" algn="tl" rotWithShape="0">
                    <a:prstClr val="black">
                      <a:alpha val="40000"/>
                    </a:prstClr>
                  </a:outerShdw>
                </a:effectLst>
                <a:latin typeface="Arial"/>
                <a:ea typeface="ヒラギノ角ゴ Pro W3" charset="0"/>
                <a:cs typeface="Arial"/>
              </a:rPr>
              <a:t>: e-</a:t>
            </a:r>
            <a:r>
              <a:rPr lang="en-US" sz="3100" dirty="0" err="1">
                <a:effectLst>
                  <a:outerShdw blurRad="50800" dist="38100" dir="2700000" algn="tl" rotWithShape="0">
                    <a:prstClr val="black">
                      <a:alpha val="40000"/>
                    </a:prstClr>
                  </a:outerShdw>
                </a:effectLst>
                <a:latin typeface="Arial"/>
                <a:ea typeface="ヒラギノ角ゴ Pro W3" charset="0"/>
                <a:cs typeface="Arial"/>
              </a:rPr>
              <a:t>ie</a:t>
            </a:r>
            <a:endParaRPr lang="en-US" sz="3100" dirty="0">
              <a:effectLst>
                <a:outerShdw blurRad="50800" dist="38100" dir="2700000" algn="tl" rotWithShape="0">
                  <a:prstClr val="black">
                    <a:alpha val="40000"/>
                  </a:prstClr>
                </a:outerShdw>
              </a:effectLst>
              <a:latin typeface="Arial"/>
              <a:ea typeface="ヒラギノ角ゴ Pro W3" charset="0"/>
              <a:cs typeface="Arial"/>
            </a:endParaRP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Dormirse</a:t>
            </a:r>
            <a:r>
              <a:rPr lang="en-US" sz="3100" dirty="0">
                <a:effectLst>
                  <a:outerShdw blurRad="50800" dist="38100" dir="2700000" algn="tl" rotWithShape="0">
                    <a:prstClr val="black">
                      <a:alpha val="40000"/>
                    </a:prstClr>
                  </a:outerShdw>
                </a:effectLst>
                <a:latin typeface="Arial"/>
                <a:ea typeface="ヒラギノ角ゴ Pro W3" charset="0"/>
                <a:cs typeface="Arial"/>
              </a:rPr>
              <a:t>: o-</a:t>
            </a:r>
            <a:r>
              <a:rPr lang="en-US" sz="3100" dirty="0" err="1">
                <a:effectLst>
                  <a:outerShdw blurRad="50800" dist="38100" dir="2700000" algn="tl" rotWithShape="0">
                    <a:prstClr val="black">
                      <a:alpha val="40000"/>
                    </a:prstClr>
                  </a:outerShdw>
                </a:effectLst>
                <a:latin typeface="Arial"/>
                <a:ea typeface="ヒラギノ角ゴ Pro W3" charset="0"/>
                <a:cs typeface="Arial"/>
              </a:rPr>
              <a:t>ue</a:t>
            </a:r>
            <a:endParaRPr lang="en-US" sz="3100" dirty="0">
              <a:effectLst>
                <a:outerShdw blurRad="50800" dist="38100" dir="2700000" algn="tl" rotWithShape="0">
                  <a:prstClr val="black">
                    <a:alpha val="40000"/>
                  </a:prstClr>
                </a:outerShdw>
              </a:effectLst>
              <a:latin typeface="Arial"/>
              <a:ea typeface="ヒラギノ角ゴ Pro W3" charset="0"/>
              <a:cs typeface="Arial"/>
            </a:endParaRPr>
          </a:p>
          <a:p>
            <a:pPr marL="914400" lvl="1" indent="-457200" algn="l">
              <a:buFont typeface="Wingdings" charset="2"/>
              <a:buChar char=""/>
            </a:pPr>
            <a:r>
              <a:rPr lang="en-US" sz="3100" dirty="0" err="1">
                <a:effectLst>
                  <a:outerShdw blurRad="50800" dist="38100" dir="2700000" algn="tl" rotWithShape="0">
                    <a:prstClr val="black">
                      <a:alpha val="40000"/>
                    </a:prstClr>
                  </a:outerShdw>
                </a:effectLst>
                <a:latin typeface="Arial"/>
                <a:ea typeface="ヒラギノ角ゴ Pro W3" charset="0"/>
                <a:cs typeface="Arial"/>
              </a:rPr>
              <a:t>Sentarse</a:t>
            </a:r>
            <a:r>
              <a:rPr lang="en-US" sz="3100" dirty="0">
                <a:effectLst>
                  <a:outerShdw blurRad="50800" dist="38100" dir="2700000" algn="tl" rotWithShape="0">
                    <a:prstClr val="black">
                      <a:alpha val="40000"/>
                    </a:prstClr>
                  </a:outerShdw>
                </a:effectLst>
                <a:latin typeface="Arial"/>
                <a:ea typeface="ヒラギノ角ゴ Pro W3" charset="0"/>
                <a:cs typeface="Arial"/>
              </a:rPr>
              <a:t>: e-</a:t>
            </a:r>
            <a:r>
              <a:rPr lang="en-US" sz="3100" dirty="0" err="1">
                <a:effectLst>
                  <a:outerShdw blurRad="50800" dist="38100" dir="2700000" algn="tl" rotWithShape="0">
                    <a:prstClr val="black">
                      <a:alpha val="40000"/>
                    </a:prstClr>
                  </a:outerShdw>
                </a:effectLst>
                <a:latin typeface="Arial"/>
                <a:ea typeface="ヒラギノ角ゴ Pro W3" charset="0"/>
                <a:cs typeface="Arial"/>
              </a:rPr>
              <a:t>ie</a:t>
            </a:r>
            <a:endParaRPr lang="en-US" sz="3100" dirty="0">
              <a:effectLst>
                <a:outerShdw blurRad="50800" dist="38100" dir="2700000" algn="tl" rotWithShape="0">
                  <a:prstClr val="black">
                    <a:alpha val="40000"/>
                  </a:prstClr>
                </a:outerShdw>
              </a:effectLst>
              <a:latin typeface="Arial"/>
              <a:ea typeface="ヒラギノ角ゴ Pro W3" charset="0"/>
              <a:cs typeface="Arial"/>
            </a:endParaRPr>
          </a:p>
        </p:txBody>
      </p:sp>
      <p:cxnSp>
        <p:nvCxnSpPr>
          <p:cNvPr id="9" name="Straight Connector 8"/>
          <p:cNvCxnSpPr/>
          <p:nvPr/>
        </p:nvCxnSpPr>
        <p:spPr>
          <a:xfrm>
            <a:off x="-1" y="1143000"/>
            <a:ext cx="9144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0" y="0"/>
            <a:ext cx="9144000" cy="970278"/>
          </a:xfrm>
        </p:spPr>
        <p:txBody>
          <a:bodyPr>
            <a:normAutofit/>
          </a:bodyPr>
          <a:lstStyle/>
          <a:p>
            <a:r>
              <a:rPr lang="es-ES_tradnl" sz="5000" dirty="0">
                <a:effectLst>
                  <a:outerShdw blurRad="50800" dist="38100" dir="2700000" algn="tl" rotWithShape="0">
                    <a:prstClr val="black">
                      <a:alpha val="40000"/>
                    </a:prstClr>
                  </a:outerShdw>
                </a:effectLst>
              </a:rPr>
              <a:t>Verbos reflexivos</a:t>
            </a:r>
          </a:p>
        </p:txBody>
      </p:sp>
    </p:spTree>
    <p:extLst>
      <p:ext uri="{BB962C8B-B14F-4D97-AF65-F5344CB8AC3E}">
        <p14:creationId xmlns:p14="http://schemas.microsoft.com/office/powerpoint/2010/main" val="248668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12381</TotalTime>
  <Words>892</Words>
  <Application>Microsoft Macintosh PowerPoint</Application>
  <PresentationFormat>On-screen Show (4:3)</PresentationFormat>
  <Paragraphs>202</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Franklin Gothic Medium</vt:lpstr>
      <vt:lpstr>Wingdings</vt:lpstr>
      <vt:lpstr>Office Theme</vt:lpstr>
      <vt:lpstr>Unidad 2</vt:lpstr>
      <vt:lpstr>Pronominal Verbs</vt:lpstr>
      <vt:lpstr>Verbos reflexivos</vt:lpstr>
      <vt:lpstr>PowerPoint Presentation</vt:lpstr>
      <vt:lpstr>PowerPoint Presentation</vt:lpstr>
      <vt:lpstr>Verbos reflexivos</vt:lpstr>
      <vt:lpstr>Verbos reflexivos</vt:lpstr>
      <vt:lpstr>Verbos reflexivos</vt:lpstr>
      <vt:lpstr>Verbos reflexivos</vt:lpstr>
      <vt:lpstr>Verbos reflexivos</vt:lpstr>
      <vt:lpstr>Verbos reflexivos</vt:lpstr>
      <vt:lpstr>Verbos reflexivos</vt:lpstr>
      <vt:lpstr>Verbos reflexivos</vt:lpstr>
      <vt:lpstr>Otros verbos pronominales</vt:lpstr>
      <vt:lpstr>Otros verbos pronominales</vt:lpstr>
      <vt:lpstr>Prueba de práctica</vt:lpstr>
      <vt:lpstr>El verbo pensar</vt:lpstr>
      <vt:lpstr>Pensar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Preliminar</dc:title>
  <dc:creator>Kristen Cross</dc:creator>
  <cp:lastModifiedBy>Kristen Cross</cp:lastModifiedBy>
  <cp:revision>51</cp:revision>
  <cp:lastPrinted>2019-10-30T15:19:29Z</cp:lastPrinted>
  <dcterms:created xsi:type="dcterms:W3CDTF">2018-07-09T18:49:29Z</dcterms:created>
  <dcterms:modified xsi:type="dcterms:W3CDTF">2022-11-09T14:11:47Z</dcterms:modified>
</cp:coreProperties>
</file>